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74"/>
  </p:notesMasterIdLst>
  <p:sldIdLst>
    <p:sldId id="273" r:id="rId2"/>
    <p:sldId id="425" r:id="rId3"/>
    <p:sldId id="274" r:id="rId4"/>
    <p:sldId id="458" r:id="rId5"/>
    <p:sldId id="459" r:id="rId6"/>
    <p:sldId id="460" r:id="rId7"/>
    <p:sldId id="355" r:id="rId8"/>
    <p:sldId id="339" r:id="rId9"/>
    <p:sldId id="435" r:id="rId10"/>
    <p:sldId id="452" r:id="rId11"/>
    <p:sldId id="453" r:id="rId12"/>
    <p:sldId id="454" r:id="rId13"/>
    <p:sldId id="397" r:id="rId14"/>
    <p:sldId id="537" r:id="rId15"/>
    <p:sldId id="442" r:id="rId16"/>
    <p:sldId id="443" r:id="rId17"/>
    <p:sldId id="463" r:id="rId18"/>
    <p:sldId id="465" r:id="rId19"/>
    <p:sldId id="466" r:id="rId20"/>
    <p:sldId id="467" r:id="rId21"/>
    <p:sldId id="468" r:id="rId22"/>
    <p:sldId id="515" r:id="rId23"/>
    <p:sldId id="522" r:id="rId24"/>
    <p:sldId id="523" r:id="rId25"/>
    <p:sldId id="524" r:id="rId26"/>
    <p:sldId id="525" r:id="rId27"/>
    <p:sldId id="526" r:id="rId28"/>
    <p:sldId id="527" r:id="rId29"/>
    <p:sldId id="528" r:id="rId30"/>
    <p:sldId id="520" r:id="rId31"/>
    <p:sldId id="521" r:id="rId32"/>
    <p:sldId id="536" r:id="rId33"/>
    <p:sldId id="476" r:id="rId34"/>
    <p:sldId id="477" r:id="rId35"/>
    <p:sldId id="478" r:id="rId36"/>
    <p:sldId id="479" r:id="rId37"/>
    <p:sldId id="480" r:id="rId38"/>
    <p:sldId id="483" r:id="rId39"/>
    <p:sldId id="532" r:id="rId40"/>
    <p:sldId id="484" r:id="rId41"/>
    <p:sldId id="485" r:id="rId42"/>
    <p:sldId id="533" r:id="rId43"/>
    <p:sldId id="486" r:id="rId44"/>
    <p:sldId id="534" r:id="rId45"/>
    <p:sldId id="487" r:id="rId46"/>
    <p:sldId id="535" r:id="rId47"/>
    <p:sldId id="488" r:id="rId48"/>
    <p:sldId id="489" r:id="rId49"/>
    <p:sldId id="490" r:id="rId50"/>
    <p:sldId id="491" r:id="rId51"/>
    <p:sldId id="492" r:id="rId52"/>
    <p:sldId id="493" r:id="rId53"/>
    <p:sldId id="494" r:id="rId54"/>
    <p:sldId id="495" r:id="rId55"/>
    <p:sldId id="496" r:id="rId56"/>
    <p:sldId id="498" r:id="rId57"/>
    <p:sldId id="500" r:id="rId58"/>
    <p:sldId id="503" r:id="rId59"/>
    <p:sldId id="504" r:id="rId60"/>
    <p:sldId id="508" r:id="rId61"/>
    <p:sldId id="530" r:id="rId62"/>
    <p:sldId id="509" r:id="rId63"/>
    <p:sldId id="531" r:id="rId64"/>
    <p:sldId id="510" r:id="rId65"/>
    <p:sldId id="511" r:id="rId66"/>
    <p:sldId id="512" r:id="rId67"/>
    <p:sldId id="513" r:id="rId68"/>
    <p:sldId id="422" r:id="rId69"/>
    <p:sldId id="540" r:id="rId70"/>
    <p:sldId id="265" r:id="rId71"/>
    <p:sldId id="538" r:id="rId72"/>
    <p:sldId id="396" r:id="rId7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507" autoAdjust="0"/>
  </p:normalViewPr>
  <p:slideViewPr>
    <p:cSldViewPr>
      <p:cViewPr varScale="1">
        <p:scale>
          <a:sx n="101" d="100"/>
          <a:sy n="101" d="100"/>
        </p:scale>
        <p:origin x="1176"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15288"/>
    </p:cViewPr>
  </p:sorterViewPr>
  <p:notesViewPr>
    <p:cSldViewPr>
      <p:cViewPr varScale="1">
        <p:scale>
          <a:sx n="94" d="100"/>
          <a:sy n="94" d="100"/>
        </p:scale>
        <p:origin x="261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251DC2F2-A629-47C2-A366-1321E5E58296}" type="datetimeFigureOut">
              <a:rPr lang="en-US"/>
              <a:pPr>
                <a:defRPr/>
              </a:pPr>
              <a:t>12/6/2021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4E78DA9-08BD-4B39-A7A1-BC8247B94D61}" type="slidenum">
              <a:rPr lang="en-US"/>
              <a:pPr>
                <a:defRPr/>
              </a:pPr>
              <a:t>‹#›</a:t>
            </a:fld>
            <a:endParaRPr lang="en-US"/>
          </a:p>
        </p:txBody>
      </p:sp>
    </p:spTree>
    <p:extLst>
      <p:ext uri="{BB962C8B-B14F-4D97-AF65-F5344CB8AC3E}">
        <p14:creationId xmlns:p14="http://schemas.microsoft.com/office/powerpoint/2010/main" val="4081462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36690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3916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4684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82333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07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48822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1444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1721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33764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58096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7135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1721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87944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53244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7567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24503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4929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5643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247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4280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44658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8619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52429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48109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17452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02188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38963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51837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19773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800752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32604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28944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4653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1066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26290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6201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17436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994583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26998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51257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07343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60814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56925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1402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19193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039520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4480444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6731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43870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56724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39668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030923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337688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84033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978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46782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253268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391357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872401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161098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894319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51597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solidFill>
            <a:srgbClr val="FFFFFF"/>
          </a:solidFill>
          <a:ln/>
        </p:spPr>
      </p:sp>
      <p:sp>
        <p:nvSpPr>
          <p:cNvPr id="201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948705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4016291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36739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72980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617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5736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7936604-3BC7-4F9A-9121-C979EF7A7FFF}"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8399843-BD44-4CC8-B904-DCAEC89E0080}" type="slidenum">
              <a:rPr lang="en-US" smtClean="0"/>
              <a:pPr>
                <a:defRPr/>
              </a:pPr>
              <a:t>‹#›</a:t>
            </a:fld>
            <a:endParaRPr lang="en-US"/>
          </a:p>
        </p:txBody>
      </p:sp>
    </p:spTree>
    <p:extLst>
      <p:ext uri="{BB962C8B-B14F-4D97-AF65-F5344CB8AC3E}">
        <p14:creationId xmlns:p14="http://schemas.microsoft.com/office/powerpoint/2010/main" val="102600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1F45063-FA0C-4363-AC60-E66F36E0CC02}" type="datetimeFigureOut">
              <a:rPr lang="en-US" smtClean="0"/>
              <a:pPr>
                <a:defRPr/>
              </a:pPr>
              <a:t>12/6/2021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37EE34-5C9F-4BD9-8C28-C855C4D226FA}" type="slidenum">
              <a:rPr lang="en-US" smtClean="0"/>
              <a:pPr>
                <a:defRPr/>
              </a:pPr>
              <a:t>‹#›</a:t>
            </a:fld>
            <a:endParaRPr lang="en-US"/>
          </a:p>
        </p:txBody>
      </p:sp>
    </p:spTree>
    <p:extLst>
      <p:ext uri="{BB962C8B-B14F-4D97-AF65-F5344CB8AC3E}">
        <p14:creationId xmlns:p14="http://schemas.microsoft.com/office/powerpoint/2010/main" val="103929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1F45063-FA0C-4363-AC60-E66F36E0CC02}"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37EE34-5C9F-4BD9-8C28-C855C4D226FA}" type="slidenum">
              <a:rPr lang="en-US" smtClean="0"/>
              <a:pPr>
                <a:defRPr/>
              </a:pPr>
              <a:t>‹#›</a:t>
            </a:fld>
            <a:endParaRPr lang="en-US"/>
          </a:p>
        </p:txBody>
      </p:sp>
    </p:spTree>
    <p:extLst>
      <p:ext uri="{BB962C8B-B14F-4D97-AF65-F5344CB8AC3E}">
        <p14:creationId xmlns:p14="http://schemas.microsoft.com/office/powerpoint/2010/main" val="2134535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1F45063-FA0C-4363-AC60-E66F36E0CC02}"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37EE34-5C9F-4BD9-8C28-C855C4D226FA}"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5878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1F45063-FA0C-4363-AC60-E66F36E0CC02}"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37EE34-5C9F-4BD9-8C28-C855C4D226FA}" type="slidenum">
              <a:rPr lang="en-US" smtClean="0"/>
              <a:pPr>
                <a:defRPr/>
              </a:pPr>
              <a:t>‹#›</a:t>
            </a:fld>
            <a:endParaRPr lang="en-US"/>
          </a:p>
        </p:txBody>
      </p:sp>
    </p:spTree>
    <p:extLst>
      <p:ext uri="{BB962C8B-B14F-4D97-AF65-F5344CB8AC3E}">
        <p14:creationId xmlns:p14="http://schemas.microsoft.com/office/powerpoint/2010/main" val="3312411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A1F45063-FA0C-4363-AC60-E66F36E0CC02}" type="datetimeFigureOut">
              <a:rPr lang="en-US" smtClean="0"/>
              <a:pPr>
                <a:defRPr/>
              </a:pPr>
              <a:t>12/6/2021</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37EE34-5C9F-4BD9-8C28-C855C4D226FA}" type="slidenum">
              <a:rPr lang="en-US" smtClean="0"/>
              <a:pPr>
                <a:defRPr/>
              </a:pPr>
              <a:t>‹#›</a:t>
            </a:fld>
            <a:endParaRPr lang="en-US"/>
          </a:p>
        </p:txBody>
      </p:sp>
    </p:spTree>
    <p:extLst>
      <p:ext uri="{BB962C8B-B14F-4D97-AF65-F5344CB8AC3E}">
        <p14:creationId xmlns:p14="http://schemas.microsoft.com/office/powerpoint/2010/main" val="3930541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A1F45063-FA0C-4363-AC60-E66F36E0CC02}" type="datetimeFigureOut">
              <a:rPr lang="en-US" smtClean="0"/>
              <a:pPr>
                <a:defRPr/>
              </a:pPr>
              <a:t>12/6/2021</a:t>
            </a:fld>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637EE34-5C9F-4BD9-8C28-C855C4D226FA}" type="slidenum">
              <a:rPr lang="en-US" smtClean="0"/>
              <a:pPr>
                <a:defRPr/>
              </a:pPr>
              <a:t>‹#›</a:t>
            </a:fld>
            <a:endParaRPr lang="en-US"/>
          </a:p>
        </p:txBody>
      </p:sp>
    </p:spTree>
    <p:extLst>
      <p:ext uri="{BB962C8B-B14F-4D97-AF65-F5344CB8AC3E}">
        <p14:creationId xmlns:p14="http://schemas.microsoft.com/office/powerpoint/2010/main" val="3063355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ECC30F9-7049-454C-9225-6E1B30B622B1}"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2BBBB6-A969-4E94-B6CC-8AC8F7DC66EF}" type="slidenum">
              <a:rPr lang="en-US" smtClean="0"/>
              <a:pPr>
                <a:defRPr/>
              </a:pPr>
              <a:t>‹#›</a:t>
            </a:fld>
            <a:endParaRPr lang="en-US"/>
          </a:p>
        </p:txBody>
      </p:sp>
    </p:spTree>
    <p:extLst>
      <p:ext uri="{BB962C8B-B14F-4D97-AF65-F5344CB8AC3E}">
        <p14:creationId xmlns:p14="http://schemas.microsoft.com/office/powerpoint/2010/main" val="4237750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A0BF86-A718-4C4A-9B5F-230F736AEFCB}"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5FFD10-0B36-4124-AF7C-A812DB5FF5C1}" type="slidenum">
              <a:rPr lang="en-US" smtClean="0"/>
              <a:pPr>
                <a:defRPr/>
              </a:pPr>
              <a:t>‹#›</a:t>
            </a:fld>
            <a:endParaRPr lang="en-US"/>
          </a:p>
        </p:txBody>
      </p:sp>
    </p:spTree>
    <p:extLst>
      <p:ext uri="{BB962C8B-B14F-4D97-AF65-F5344CB8AC3E}">
        <p14:creationId xmlns:p14="http://schemas.microsoft.com/office/powerpoint/2010/main" val="267736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fld id="{EBD34AAD-D453-411F-AAB8-E738D1CE8B2B}"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74ABA2-0035-404B-A62D-C593A6D05069}" type="slidenum">
              <a:rPr lang="en-US" smtClean="0"/>
              <a:pPr>
                <a:defRPr/>
              </a:pPr>
              <a:t>‹#›</a:t>
            </a:fld>
            <a:endParaRPr lang="en-US"/>
          </a:p>
        </p:txBody>
      </p:sp>
    </p:spTree>
    <p:extLst>
      <p:ext uri="{BB962C8B-B14F-4D97-AF65-F5344CB8AC3E}">
        <p14:creationId xmlns:p14="http://schemas.microsoft.com/office/powerpoint/2010/main" val="41975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D8CF282-ADD5-428B-8E77-0C255B74DFBF}" type="datetimeFigureOut">
              <a:rPr lang="en-US" smtClean="0"/>
              <a:pPr>
                <a:defRPr/>
              </a:pPr>
              <a:t>12/6/2021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86DFA4-4094-44B8-9469-8726875938AD}" type="slidenum">
              <a:rPr lang="en-US" smtClean="0"/>
              <a:pPr>
                <a:defRPr/>
              </a:pPr>
              <a:t>‹#›</a:t>
            </a:fld>
            <a:endParaRPr lang="en-US"/>
          </a:p>
        </p:txBody>
      </p:sp>
    </p:spTree>
    <p:extLst>
      <p:ext uri="{BB962C8B-B14F-4D97-AF65-F5344CB8AC3E}">
        <p14:creationId xmlns:p14="http://schemas.microsoft.com/office/powerpoint/2010/main" val="357634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ED36D34-4005-4EAF-9E4B-DDE04E706778}" type="datetimeFigureOut">
              <a:rPr lang="en-US" smtClean="0"/>
              <a:pPr>
                <a:defRPr/>
              </a:pPr>
              <a:t>12/6/2021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B75855-583D-4826-9487-E5EFE5BA29B3}" type="slidenum">
              <a:rPr lang="en-US" smtClean="0"/>
              <a:pPr>
                <a:defRPr/>
              </a:pPr>
              <a:t>‹#›</a:t>
            </a:fld>
            <a:endParaRPr lang="en-US"/>
          </a:p>
        </p:txBody>
      </p:sp>
    </p:spTree>
    <p:extLst>
      <p:ext uri="{BB962C8B-B14F-4D97-AF65-F5344CB8AC3E}">
        <p14:creationId xmlns:p14="http://schemas.microsoft.com/office/powerpoint/2010/main" val="142466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1D27B0D5-77E2-4846-BC57-7C999903BD24}" type="datetimeFigureOut">
              <a:rPr lang="en-US" smtClean="0"/>
              <a:pPr>
                <a:defRPr/>
              </a:pPr>
              <a:t>12/6/2021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CE9667E-2CB0-46C2-BE71-11638F34E3D7}" type="slidenum">
              <a:rPr lang="en-US" smtClean="0"/>
              <a:pPr>
                <a:defRPr/>
              </a:pPr>
              <a:t>‹#›</a:t>
            </a:fld>
            <a:endParaRPr lang="en-US"/>
          </a:p>
        </p:txBody>
      </p:sp>
    </p:spTree>
    <p:extLst>
      <p:ext uri="{BB962C8B-B14F-4D97-AF65-F5344CB8AC3E}">
        <p14:creationId xmlns:p14="http://schemas.microsoft.com/office/powerpoint/2010/main" val="395885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fld id="{7F4426E3-97B5-4588-992D-421EA172D58A}" type="datetimeFigureOut">
              <a:rPr lang="en-US" smtClean="0"/>
              <a:pPr>
                <a:defRPr/>
              </a:pPr>
              <a:t>12/6/2021</a:t>
            </a:fld>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54CAD8C1-D3E5-44D8-804B-A7A134EFE8CC}" type="slidenum">
              <a:rPr lang="en-US" smtClean="0"/>
              <a:pPr>
                <a:defRPr/>
              </a:pPr>
              <a:t>‹#›</a:t>
            </a:fld>
            <a:endParaRPr lang="en-US"/>
          </a:p>
        </p:txBody>
      </p:sp>
    </p:spTree>
    <p:extLst>
      <p:ext uri="{BB962C8B-B14F-4D97-AF65-F5344CB8AC3E}">
        <p14:creationId xmlns:p14="http://schemas.microsoft.com/office/powerpoint/2010/main" val="349399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5F63D73C-302B-4B1E-A6E6-BCC135FEA993}" type="datetimeFigureOut">
              <a:rPr lang="en-US" smtClean="0"/>
              <a:pPr>
                <a:defRPr/>
              </a:pPr>
              <a:t>12/6/2021</a:t>
            </a:fld>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63B39FA4-B979-4F8E-8183-096EF57530C3}" type="slidenum">
              <a:rPr lang="en-US" smtClean="0"/>
              <a:pPr>
                <a:defRPr/>
              </a:pPr>
              <a:t>‹#›</a:t>
            </a:fld>
            <a:endParaRPr lang="en-US"/>
          </a:p>
        </p:txBody>
      </p:sp>
    </p:spTree>
    <p:extLst>
      <p:ext uri="{BB962C8B-B14F-4D97-AF65-F5344CB8AC3E}">
        <p14:creationId xmlns:p14="http://schemas.microsoft.com/office/powerpoint/2010/main" val="282731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fld id="{50837E82-BB72-4A35-9EDE-C006533FFC0D}" type="datetimeFigureOut">
              <a:rPr lang="en-US" smtClean="0"/>
              <a:pPr>
                <a:defRPr/>
              </a:pPr>
              <a:t>12/6/2021</a:t>
            </a:fld>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5290055A-43A8-433B-AC77-150B195034F7}" type="slidenum">
              <a:rPr lang="en-US" smtClean="0"/>
              <a:pPr>
                <a:defRPr/>
              </a:pPr>
              <a:t>‹#›</a:t>
            </a:fld>
            <a:endParaRPr lang="en-US"/>
          </a:p>
        </p:txBody>
      </p:sp>
    </p:spTree>
    <p:extLst>
      <p:ext uri="{BB962C8B-B14F-4D97-AF65-F5344CB8AC3E}">
        <p14:creationId xmlns:p14="http://schemas.microsoft.com/office/powerpoint/2010/main" val="334890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14F0366-9D4D-4086-A972-13ABF02ACAFC}" type="datetimeFigureOut">
              <a:rPr lang="en-US" smtClean="0"/>
              <a:pPr>
                <a:defRPr/>
              </a:pPr>
              <a:t>12/6/2021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5B4BF7-81A5-4AB2-970A-0F690359261D}" type="slidenum">
              <a:rPr lang="en-US" smtClean="0"/>
              <a:pPr>
                <a:defRPr/>
              </a:pPr>
              <a:t>‹#›</a:t>
            </a:fld>
            <a:endParaRPr lang="en-US"/>
          </a:p>
        </p:txBody>
      </p:sp>
    </p:spTree>
    <p:extLst>
      <p:ext uri="{BB962C8B-B14F-4D97-AF65-F5344CB8AC3E}">
        <p14:creationId xmlns:p14="http://schemas.microsoft.com/office/powerpoint/2010/main" val="81827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A1F45063-FA0C-4363-AC60-E66F36E0CC02}" type="datetimeFigureOut">
              <a:rPr lang="en-US" smtClean="0"/>
              <a:pPr>
                <a:defRPr/>
              </a:pPr>
              <a:t>12/6/2021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8637EE34-5C9F-4BD9-8C28-C855C4D226FA}" type="slidenum">
              <a:rPr lang="en-US" smtClean="0"/>
              <a:pPr>
                <a:defRPr/>
              </a:pPr>
              <a:t>‹#›</a:t>
            </a:fld>
            <a:endParaRPr lang="en-US"/>
          </a:p>
        </p:txBody>
      </p:sp>
    </p:spTree>
    <p:extLst>
      <p:ext uri="{BB962C8B-B14F-4D97-AF65-F5344CB8AC3E}">
        <p14:creationId xmlns:p14="http://schemas.microsoft.com/office/powerpoint/2010/main" val="1854162748"/>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nmcrisisline.com/"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457200"/>
            <a:ext cx="8229600" cy="685800"/>
          </a:xfrm>
          <a:noFill/>
        </p:spPr>
        <p:txBody>
          <a:bodyPr>
            <a:normAutofit fontScale="90000"/>
          </a:bodyPr>
          <a:lstStyle/>
          <a:p>
            <a:pPr eaLnBrk="1" hangingPunct="1"/>
            <a:br>
              <a:rPr lang="en-US" altLang="en-US" dirty="0"/>
            </a:br>
            <a:endParaRPr lang="en-US" altLang="en-US" sz="2700" dirty="0"/>
          </a:p>
        </p:txBody>
      </p:sp>
      <p:sp>
        <p:nvSpPr>
          <p:cNvPr id="3" name="Content Placeholder 2">
            <a:extLst>
              <a:ext uri="{FF2B5EF4-FFF2-40B4-BE49-F238E27FC236}">
                <a16:creationId xmlns:a16="http://schemas.microsoft.com/office/drawing/2014/main" id="{B78B6C94-BACA-4FF5-AC95-2B4BB944F0A0}"/>
              </a:ext>
            </a:extLst>
          </p:cNvPr>
          <p:cNvSpPr>
            <a:spLocks noGrp="1"/>
          </p:cNvSpPr>
          <p:nvPr>
            <p:ph idx="1"/>
          </p:nvPr>
        </p:nvSpPr>
        <p:spPr/>
        <p:txBody>
          <a:bodyPr/>
          <a:lstStyle/>
          <a:p>
            <a:pPr marL="0" indent="0">
              <a:buNone/>
            </a:pPr>
            <a:endParaRPr lang="en-US" sz="1600" dirty="0"/>
          </a:p>
        </p:txBody>
      </p:sp>
      <p:pic>
        <p:nvPicPr>
          <p:cNvPr id="2" name="Picture 1">
            <a:extLst>
              <a:ext uri="{FF2B5EF4-FFF2-40B4-BE49-F238E27FC236}">
                <a16:creationId xmlns:a16="http://schemas.microsoft.com/office/drawing/2014/main" id="{A84116E6-1158-41FD-9A3F-0629AFA2E92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4555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000" dirty="0">
                <a:effectLst>
                  <a:outerShdw blurRad="38100" dist="38100" dir="2700000" algn="tl">
                    <a:srgbClr val="000000">
                      <a:alpha val="43137"/>
                    </a:srgbClr>
                  </a:outerShdw>
                </a:effectLst>
              </a:rPr>
              <a:t>Fighting the Stigma</a:t>
            </a:r>
          </a:p>
        </p:txBody>
      </p:sp>
      <p:sp>
        <p:nvSpPr>
          <p:cNvPr id="5123" name="Rectangle 3"/>
          <p:cNvSpPr>
            <a:spLocks noGrp="1" noChangeArrowheads="1"/>
          </p:cNvSpPr>
          <p:nvPr>
            <p:ph idx="1"/>
          </p:nvPr>
        </p:nvSpPr>
        <p:spPr/>
        <p:txBody>
          <a:bodyPr>
            <a:normAutofit fontScale="92500" lnSpcReduction="10000"/>
          </a:bodyPr>
          <a:lstStyle/>
          <a:p>
            <a:pPr marL="0" indent="0" eaLnBrk="1" hangingPunct="1">
              <a:spcBef>
                <a:spcPct val="0"/>
              </a:spcBef>
              <a:buFont typeface="Wingdings" pitchFamily="28" charset="2"/>
              <a:buNone/>
            </a:pPr>
            <a:r>
              <a:rPr lang="en-US" altLang="en-US" sz="2800" dirty="0"/>
              <a:t>Consider how we view other health issues, have you ever heard someone referred to as "a cancer," or "a broken leg?" </a:t>
            </a:r>
          </a:p>
          <a:p>
            <a:pPr marL="0" indent="0" eaLnBrk="1" hangingPunct="1">
              <a:spcBef>
                <a:spcPct val="0"/>
              </a:spcBef>
              <a:buFont typeface="Wingdings" pitchFamily="28" charset="2"/>
              <a:buNone/>
            </a:pPr>
            <a:endParaRPr lang="en-US" altLang="en-US" sz="2800" dirty="0"/>
          </a:p>
          <a:p>
            <a:pPr marL="0" indent="0" eaLnBrk="1" hangingPunct="1">
              <a:spcBef>
                <a:spcPct val="0"/>
              </a:spcBef>
              <a:buFont typeface="Wingdings" pitchFamily="28" charset="2"/>
              <a:buNone/>
            </a:pPr>
            <a:r>
              <a:rPr lang="en-US" altLang="en-US" sz="2800" dirty="0"/>
              <a:t>Yet, we often do hear people referred to as "manic depressives" or "schizophrenics" or “crazy” This kind of derogatory labeling is disrespectful and creates a formidable barrier to successful interactions and interventions.</a:t>
            </a:r>
          </a:p>
        </p:txBody>
      </p:sp>
    </p:spTree>
    <p:extLst>
      <p:ext uri="{BB962C8B-B14F-4D97-AF65-F5344CB8AC3E}">
        <p14:creationId xmlns:p14="http://schemas.microsoft.com/office/powerpoint/2010/main" val="314634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en-US" dirty="0"/>
              <a:t>Fighting the Stigma</a:t>
            </a:r>
          </a:p>
        </p:txBody>
      </p:sp>
      <p:sp>
        <p:nvSpPr>
          <p:cNvPr id="92163" name="Rectangle 3"/>
          <p:cNvSpPr>
            <a:spLocks noGrp="1" noChangeArrowheads="1"/>
          </p:cNvSpPr>
          <p:nvPr>
            <p:ph idx="1"/>
          </p:nvPr>
        </p:nvSpPr>
        <p:spPr>
          <a:xfrm>
            <a:off x="381000" y="1828800"/>
            <a:ext cx="8208963" cy="4495800"/>
          </a:xfrm>
        </p:spPr>
        <p:txBody>
          <a:bodyPr/>
          <a:lstStyle/>
          <a:p>
            <a:pPr marL="0" indent="0" eaLnBrk="1" fontAlgn="auto" hangingPunct="1">
              <a:spcAft>
                <a:spcPts val="0"/>
              </a:spcAft>
              <a:buNone/>
              <a:defRPr/>
            </a:pPr>
            <a:r>
              <a:rPr lang="en-US" sz="3200" b="1" dirty="0"/>
              <a:t>Stigma assumes many forms, both subtle and overt. It appears as prejudice and discrimination, fear, distrust, and stereotyping</a:t>
            </a:r>
            <a:r>
              <a:rPr lang="en-US" sz="3200" dirty="0"/>
              <a:t>.</a:t>
            </a:r>
          </a:p>
          <a:p>
            <a:pPr marL="45720" indent="0" eaLnBrk="1" fontAlgn="auto" hangingPunct="1">
              <a:spcAft>
                <a:spcPts val="0"/>
              </a:spcAft>
              <a:buFont typeface="Wingdings 2" pitchFamily="18" charset="2"/>
              <a:buNone/>
              <a:defRPr/>
            </a:pPr>
            <a:endParaRPr lang="en-US" sz="3200" dirty="0"/>
          </a:p>
          <a:p>
            <a:pPr marL="0" indent="0" eaLnBrk="1" fontAlgn="auto" hangingPunct="1">
              <a:spcAft>
                <a:spcPts val="0"/>
              </a:spcAft>
              <a:buNone/>
              <a:defRPr/>
            </a:pPr>
            <a:r>
              <a:rPr lang="en-US" sz="3200" dirty="0"/>
              <a:t>Typically, people fear mentally ill persons because they are thought to be unpredictable.</a:t>
            </a:r>
          </a:p>
        </p:txBody>
      </p:sp>
    </p:spTree>
    <p:extLst>
      <p:ext uri="{BB962C8B-B14F-4D97-AF65-F5344CB8AC3E}">
        <p14:creationId xmlns:p14="http://schemas.microsoft.com/office/powerpoint/2010/main" val="378395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fontAlgn="auto" hangingPunct="1">
              <a:spcAft>
                <a:spcPts val="0"/>
              </a:spcAft>
              <a:defRPr/>
            </a:pPr>
            <a:r>
              <a:rPr lang="en-US" dirty="0"/>
              <a:t>Fighting the Stigma</a:t>
            </a:r>
          </a:p>
        </p:txBody>
      </p:sp>
      <p:sp>
        <p:nvSpPr>
          <p:cNvPr id="92163" name="Rectangle 3"/>
          <p:cNvSpPr>
            <a:spLocks noGrp="1" noChangeArrowheads="1"/>
          </p:cNvSpPr>
          <p:nvPr>
            <p:ph idx="1"/>
          </p:nvPr>
        </p:nvSpPr>
        <p:spPr>
          <a:xfrm>
            <a:off x="381000" y="1828800"/>
            <a:ext cx="8208963" cy="4495800"/>
          </a:xfrm>
        </p:spPr>
        <p:txBody>
          <a:bodyPr>
            <a:normAutofit/>
          </a:bodyPr>
          <a:lstStyle/>
          <a:p>
            <a:pPr marL="45720" indent="0" eaLnBrk="1" fontAlgn="auto" hangingPunct="1">
              <a:spcAft>
                <a:spcPts val="0"/>
              </a:spcAft>
              <a:buFont typeface="Wingdings 2" pitchFamily="18" charset="2"/>
              <a:buNone/>
              <a:defRPr/>
            </a:pPr>
            <a:r>
              <a:rPr lang="en-US" sz="2400" dirty="0"/>
              <a:t>Even though the mentally ill have a reputation of being dangerous, and certainly the media highlights those who are, violence committed by the mentally disturbed (as a group) is at the same rate as the general population. </a:t>
            </a:r>
            <a:r>
              <a:rPr lang="en-US" sz="2400" b="1" i="1" dirty="0"/>
              <a:t>More mentally ill are likely to be </a:t>
            </a:r>
            <a:r>
              <a:rPr lang="en-US" sz="2400" b="1" i="1" u="sng" dirty="0"/>
              <a:t>victims</a:t>
            </a:r>
            <a:r>
              <a:rPr lang="en-US" sz="2400" b="1" i="1" dirty="0"/>
              <a:t> than perpetrators.</a:t>
            </a:r>
          </a:p>
          <a:p>
            <a:pPr marL="45720" indent="0" eaLnBrk="1" fontAlgn="auto" hangingPunct="1">
              <a:spcAft>
                <a:spcPts val="0"/>
              </a:spcAft>
              <a:buFont typeface="Wingdings 2" pitchFamily="18" charset="2"/>
              <a:buNone/>
              <a:defRPr/>
            </a:pPr>
            <a:r>
              <a:rPr lang="en-US" sz="2400" dirty="0"/>
              <a:t>Fewer than 2% of former mental patients pose a danger to society. These former patients are typically anxious, passive, and fearful themselves. </a:t>
            </a:r>
          </a:p>
        </p:txBody>
      </p:sp>
    </p:spTree>
    <p:extLst>
      <p:ext uri="{BB962C8B-B14F-4D97-AF65-F5344CB8AC3E}">
        <p14:creationId xmlns:p14="http://schemas.microsoft.com/office/powerpoint/2010/main" val="82352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Officer Safety </a:t>
            </a:r>
          </a:p>
        </p:txBody>
      </p:sp>
      <p:sp>
        <p:nvSpPr>
          <p:cNvPr id="6" name="Subtitle 5"/>
          <p:cNvSpPr>
            <a:spLocks noGrp="1"/>
          </p:cNvSpPr>
          <p:nvPr>
            <p:ph type="subTitle" idx="1"/>
          </p:nvPr>
        </p:nvSpPr>
        <p:spPr>
          <a:xfrm>
            <a:off x="1371600" y="3886200"/>
            <a:ext cx="6400800" cy="2209800"/>
          </a:xfrm>
        </p:spPr>
        <p:txBody>
          <a:bodyPr/>
          <a:lstStyle/>
          <a:p>
            <a:r>
              <a:rPr lang="en-US" altLang="en-US" dirty="0"/>
              <a:t>At </a:t>
            </a:r>
            <a:r>
              <a:rPr lang="en-US" altLang="en-US" i="1" u="sng" dirty="0">
                <a:effectLst>
                  <a:outerShdw blurRad="38100" dist="38100" dir="2700000" algn="tl">
                    <a:srgbClr val="000000">
                      <a:alpha val="43137"/>
                    </a:srgbClr>
                  </a:outerShdw>
                </a:effectLst>
              </a:rPr>
              <a:t>NO</a:t>
            </a:r>
            <a:r>
              <a:rPr lang="en-US" altLang="en-US" dirty="0"/>
              <a:t> point are officers to  jeopardize their safety or the safety of others.</a:t>
            </a:r>
          </a:p>
          <a:p>
            <a:endParaRPr lang="en-US" dirty="0"/>
          </a:p>
        </p:txBody>
      </p:sp>
    </p:spTree>
    <p:extLst>
      <p:ext uri="{BB962C8B-B14F-4D97-AF65-F5344CB8AC3E}">
        <p14:creationId xmlns:p14="http://schemas.microsoft.com/office/powerpoint/2010/main" val="60205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fontAlgn="auto" hangingPunct="1">
              <a:spcAft>
                <a:spcPts val="0"/>
              </a:spcAft>
              <a:defRPr/>
            </a:pPr>
            <a:r>
              <a:rPr lang="en-US" sz="4000" dirty="0"/>
              <a:t>General Characteristics of Psychosis</a:t>
            </a:r>
          </a:p>
        </p:txBody>
      </p:sp>
      <p:sp>
        <p:nvSpPr>
          <p:cNvPr id="92163" name="Rectangle 3"/>
          <p:cNvSpPr>
            <a:spLocks noGrp="1" noChangeArrowheads="1"/>
          </p:cNvSpPr>
          <p:nvPr>
            <p:ph idx="1"/>
          </p:nvPr>
        </p:nvSpPr>
        <p:spPr>
          <a:xfrm>
            <a:off x="381000" y="1828800"/>
            <a:ext cx="8208963" cy="4495800"/>
          </a:xfrm>
        </p:spPr>
        <p:txBody>
          <a:bodyPr/>
          <a:lstStyle/>
          <a:p>
            <a:pPr marL="502920" indent="-457200" eaLnBrk="1" fontAlgn="auto" hangingPunct="1">
              <a:spcAft>
                <a:spcPts val="0"/>
              </a:spcAft>
              <a:buClr>
                <a:schemeClr val="tx1"/>
              </a:buClr>
              <a:buSzPct val="100000"/>
              <a:buFont typeface="Wingdings 2" pitchFamily="18" charset="2"/>
              <a:buAutoNum type="arabicPeriod"/>
              <a:defRPr/>
            </a:pPr>
            <a:r>
              <a:rPr lang="en-US" sz="2400" dirty="0"/>
              <a:t>Drastic changes in behavior (ask family for norm)</a:t>
            </a:r>
          </a:p>
          <a:p>
            <a:pPr marL="502920" indent="-457200" eaLnBrk="1" fontAlgn="auto" hangingPunct="1">
              <a:spcAft>
                <a:spcPts val="0"/>
              </a:spcAft>
              <a:buClr>
                <a:schemeClr val="tx1"/>
              </a:buClr>
              <a:buSzPct val="100000"/>
              <a:buFont typeface="Wingdings 2" pitchFamily="18" charset="2"/>
              <a:buAutoNum type="arabicPeriod"/>
              <a:defRPr/>
            </a:pPr>
            <a:r>
              <a:rPr lang="en-US" sz="2400" dirty="0"/>
              <a:t>Loss of Memory/disorientation</a:t>
            </a:r>
          </a:p>
          <a:p>
            <a:pPr marL="502920" indent="-457200" eaLnBrk="1" fontAlgn="auto" hangingPunct="1">
              <a:spcAft>
                <a:spcPts val="0"/>
              </a:spcAft>
              <a:buClr>
                <a:schemeClr val="tx1"/>
              </a:buClr>
              <a:buSzPct val="100000"/>
              <a:buFont typeface="Wingdings 2" pitchFamily="18" charset="2"/>
              <a:buAutoNum type="arabicPeriod"/>
              <a:defRPr/>
            </a:pPr>
            <a:r>
              <a:rPr lang="en-US" sz="2400" dirty="0"/>
              <a:t>Paranoia (people want to hurt them)</a:t>
            </a:r>
          </a:p>
          <a:p>
            <a:pPr marL="502920" indent="-457200" eaLnBrk="1" fontAlgn="auto" hangingPunct="1">
              <a:spcAft>
                <a:spcPts val="0"/>
              </a:spcAft>
              <a:buClr>
                <a:schemeClr val="tx1"/>
              </a:buClr>
              <a:buSzPct val="100000"/>
              <a:buFont typeface="Wingdings 2" pitchFamily="18" charset="2"/>
              <a:buAutoNum type="arabicPeriod"/>
              <a:defRPr/>
            </a:pPr>
            <a:r>
              <a:rPr lang="en-US" sz="2400" dirty="0"/>
              <a:t>Grandiose Ideas (“I am superman”)</a:t>
            </a:r>
          </a:p>
          <a:p>
            <a:pPr marL="502920" indent="-457200" eaLnBrk="1" fontAlgn="auto" hangingPunct="1">
              <a:spcAft>
                <a:spcPts val="0"/>
              </a:spcAft>
              <a:buClr>
                <a:schemeClr val="tx1"/>
              </a:buClr>
              <a:buSzPct val="100000"/>
              <a:buFont typeface="Wingdings 2" pitchFamily="18" charset="2"/>
              <a:buAutoNum type="arabicPeriod"/>
              <a:defRPr/>
            </a:pPr>
            <a:r>
              <a:rPr lang="en-US" sz="2400" dirty="0"/>
              <a:t>Delusions/Hallucinations (see things/hear voices)</a:t>
            </a:r>
          </a:p>
          <a:p>
            <a:pPr marL="502920" indent="-457200" eaLnBrk="1" fontAlgn="auto" hangingPunct="1">
              <a:spcAft>
                <a:spcPts val="0"/>
              </a:spcAft>
              <a:buClr>
                <a:schemeClr val="tx1"/>
              </a:buClr>
              <a:buSzPct val="100000"/>
              <a:buFont typeface="Wingdings 2" pitchFamily="18" charset="2"/>
              <a:buAutoNum type="arabicPeriod"/>
              <a:defRPr/>
            </a:pPr>
            <a:r>
              <a:rPr lang="en-US" sz="2400" dirty="0"/>
              <a:t>Exaggerated or bizarre physical ailments</a:t>
            </a:r>
          </a:p>
          <a:p>
            <a:pPr marL="502920" indent="-457200" eaLnBrk="1" fontAlgn="auto" hangingPunct="1">
              <a:spcAft>
                <a:spcPts val="0"/>
              </a:spcAft>
              <a:buClr>
                <a:schemeClr val="tx1"/>
              </a:buClr>
              <a:buSzPct val="100000"/>
              <a:buFont typeface="Wingdings 2" pitchFamily="18" charset="2"/>
              <a:buAutoNum type="arabicPeriod"/>
              <a:defRPr/>
            </a:pPr>
            <a:r>
              <a:rPr lang="en-US" sz="2400" dirty="0"/>
              <a:t>Extreme fright or anxiety (startles easily)</a:t>
            </a:r>
          </a:p>
          <a:p>
            <a:pPr marL="502920" indent="-457200" eaLnBrk="1" fontAlgn="auto" hangingPunct="1">
              <a:spcAft>
                <a:spcPts val="0"/>
              </a:spcAft>
              <a:buClr>
                <a:schemeClr val="tx1"/>
              </a:buClr>
              <a:buSzPct val="100000"/>
              <a:buFont typeface="Wingdings 2" pitchFamily="18" charset="2"/>
              <a:buAutoNum type="arabicPeriod"/>
              <a:defRPr/>
            </a:pPr>
            <a:r>
              <a:rPr lang="en-US" sz="2400" dirty="0"/>
              <a:t>Fight cues (muscle tension, pacing, yelling)</a:t>
            </a:r>
          </a:p>
          <a:p>
            <a:pPr marL="502920" indent="-457200" eaLnBrk="1" fontAlgn="auto" hangingPunct="1">
              <a:spcAft>
                <a:spcPts val="0"/>
              </a:spcAft>
              <a:buClr>
                <a:schemeClr val="tx1"/>
              </a:buClr>
              <a:buSzPct val="100000"/>
              <a:buFont typeface="Wingdings 2" pitchFamily="18" charset="2"/>
              <a:buAutoNum type="arabicPeriod"/>
              <a:defRPr/>
            </a:pPr>
            <a:endParaRPr lang="en-US" sz="2400" dirty="0"/>
          </a:p>
          <a:p>
            <a:pPr marL="45720" indent="0" eaLnBrk="1" fontAlgn="auto" hangingPunct="1">
              <a:spcAft>
                <a:spcPts val="0"/>
              </a:spcAft>
              <a:buFont typeface="Wingdings 2" pitchFamily="18" charset="2"/>
              <a:buNone/>
              <a:defRPr/>
            </a:pPr>
            <a:endParaRPr lang="en-US" sz="2400" dirty="0"/>
          </a:p>
          <a:p>
            <a:pPr marL="45720" indent="0" eaLnBrk="1" fontAlgn="auto" hangingPunct="1">
              <a:spcAft>
                <a:spcPts val="0"/>
              </a:spcAft>
              <a:buFont typeface="Wingdings 2" pitchFamily="18" charset="2"/>
              <a:buNone/>
              <a:defRPr/>
            </a:pPr>
            <a:endParaRPr lang="en-US" sz="3200" dirty="0"/>
          </a:p>
        </p:txBody>
      </p:sp>
    </p:spTree>
    <p:extLst>
      <p:ext uri="{BB962C8B-B14F-4D97-AF65-F5344CB8AC3E}">
        <p14:creationId xmlns:p14="http://schemas.microsoft.com/office/powerpoint/2010/main" val="11783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fontAlgn="auto" hangingPunct="1">
              <a:spcAft>
                <a:spcPts val="0"/>
              </a:spcAft>
              <a:defRPr/>
            </a:pPr>
            <a:r>
              <a:rPr lang="en-US" sz="4000" dirty="0"/>
              <a:t>General Characteristics of Antisocial Behavior</a:t>
            </a:r>
          </a:p>
        </p:txBody>
      </p:sp>
      <p:sp>
        <p:nvSpPr>
          <p:cNvPr id="92163" name="Rectangle 3"/>
          <p:cNvSpPr>
            <a:spLocks noGrp="1" noChangeArrowheads="1"/>
          </p:cNvSpPr>
          <p:nvPr>
            <p:ph idx="1"/>
          </p:nvPr>
        </p:nvSpPr>
        <p:spPr>
          <a:xfrm>
            <a:off x="381000" y="1828800"/>
            <a:ext cx="8208963" cy="4495800"/>
          </a:xfrm>
        </p:spPr>
        <p:txBody>
          <a:bodyPr/>
          <a:lstStyle/>
          <a:p>
            <a:pPr marL="388620" eaLnBrk="1" fontAlgn="auto" hangingPunct="1">
              <a:spcAft>
                <a:spcPts val="0"/>
              </a:spcAft>
              <a:buSzPct val="100000"/>
              <a:buFont typeface="Arial" panose="020B0604020202020204" pitchFamily="34" charset="0"/>
              <a:buChar char="•"/>
              <a:defRPr/>
            </a:pPr>
            <a:r>
              <a:rPr lang="en-US" sz="2400" dirty="0"/>
              <a:t>Definition: </a:t>
            </a:r>
            <a:r>
              <a:rPr lang="en-US" sz="2400" dirty="0">
                <a:effectLst/>
              </a:rPr>
              <a:t>mental condition in which a person consistently shows no regard for right and wrong and ignores the rights and feelings of others. </a:t>
            </a:r>
          </a:p>
          <a:p>
            <a:pPr marL="388620" eaLnBrk="1" fontAlgn="auto" hangingPunct="1">
              <a:spcAft>
                <a:spcPts val="0"/>
              </a:spcAft>
              <a:buSzPct val="100000"/>
              <a:buFont typeface="Arial" panose="020B0604020202020204" pitchFamily="34" charset="0"/>
              <a:buChar char="•"/>
              <a:defRPr/>
            </a:pPr>
            <a:r>
              <a:rPr lang="en-US" sz="2400" dirty="0">
                <a:effectLst/>
              </a:rPr>
              <a:t>Tend to antagonize, manipulate or treat others harshly. They show no guilt or remorse for their behavior.</a:t>
            </a:r>
          </a:p>
          <a:p>
            <a:pPr marL="388620" eaLnBrk="1" fontAlgn="auto" hangingPunct="1">
              <a:spcAft>
                <a:spcPts val="0"/>
              </a:spcAft>
              <a:buSzPct val="100000"/>
              <a:buFont typeface="Arial" panose="020B0604020202020204" pitchFamily="34" charset="0"/>
              <a:buChar char="•"/>
              <a:defRPr/>
            </a:pPr>
            <a:r>
              <a:rPr lang="en-US" sz="2400" dirty="0">
                <a:effectLst/>
              </a:rPr>
              <a:t>Violate the law. They may lie, behave violently or impulsively, and have problems with drug and alcohol use. Usually don’t have jobs and/or drop out of school.</a:t>
            </a:r>
            <a:endParaRPr lang="en-US" sz="2400" dirty="0"/>
          </a:p>
          <a:p>
            <a:pPr marL="45720" indent="0" eaLnBrk="1" fontAlgn="auto" hangingPunct="1">
              <a:spcAft>
                <a:spcPts val="0"/>
              </a:spcAft>
              <a:buFont typeface="Wingdings 2" pitchFamily="18" charset="2"/>
              <a:buNone/>
              <a:defRPr/>
            </a:pPr>
            <a:endParaRPr lang="en-US" sz="2400" dirty="0"/>
          </a:p>
          <a:p>
            <a:pPr marL="45720" indent="0" eaLnBrk="1" fontAlgn="auto" hangingPunct="1">
              <a:spcAft>
                <a:spcPts val="0"/>
              </a:spcAft>
              <a:buFont typeface="Wingdings 2" pitchFamily="18" charset="2"/>
              <a:buNone/>
              <a:defRPr/>
            </a:pPr>
            <a:endParaRPr lang="en-US" sz="2400" dirty="0"/>
          </a:p>
          <a:p>
            <a:pPr marL="45720" indent="0" eaLnBrk="1" fontAlgn="auto" hangingPunct="1">
              <a:spcAft>
                <a:spcPts val="0"/>
              </a:spcAft>
              <a:buFont typeface="Wingdings 2" pitchFamily="18" charset="2"/>
              <a:buNone/>
              <a:defRPr/>
            </a:pPr>
            <a:endParaRPr lang="en-US" sz="3200" dirty="0"/>
          </a:p>
        </p:txBody>
      </p:sp>
    </p:spTree>
    <p:extLst>
      <p:ext uri="{BB962C8B-B14F-4D97-AF65-F5344CB8AC3E}">
        <p14:creationId xmlns:p14="http://schemas.microsoft.com/office/powerpoint/2010/main" val="14065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2163">
                                            <p:txEl>
                                              <p:pRg st="0" end="0"/>
                                            </p:txEl>
                                          </p:spTgt>
                                        </p:tgtEl>
                                      </p:cBhvr>
                                    </p:animEffect>
                                    <p:set>
                                      <p:cBhvr>
                                        <p:cTn id="12" dur="1" fill="hold">
                                          <p:stCondLst>
                                            <p:cond delay="499"/>
                                          </p:stCondLst>
                                        </p:cTn>
                                        <p:tgtEl>
                                          <p:spTgt spid="9216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animEffect transition="in" filter="fade">
                                      <p:cBhvr>
                                        <p:cTn id="15" dur="500"/>
                                        <p:tgtEl>
                                          <p:spTgt spid="921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2163">
                                            <p:txEl>
                                              <p:pRg st="1" end="1"/>
                                            </p:txEl>
                                          </p:spTgt>
                                        </p:tgtEl>
                                      </p:cBhvr>
                                    </p:animEffect>
                                    <p:set>
                                      <p:cBhvr>
                                        <p:cTn id="20" dur="1" fill="hold">
                                          <p:stCondLst>
                                            <p:cond delay="499"/>
                                          </p:stCondLst>
                                        </p:cTn>
                                        <p:tgtEl>
                                          <p:spTgt spid="92163">
                                            <p:txEl>
                                              <p:pRg st="1" end="1"/>
                                            </p:txEl>
                                          </p:spTgt>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2163">
                                            <p:txEl>
                                              <p:pRg st="2" end="2"/>
                                            </p:txEl>
                                          </p:spTgt>
                                        </p:tgtEl>
                                        <p:attrNameLst>
                                          <p:attrName>style.visibility</p:attrName>
                                        </p:attrNameLst>
                                      </p:cBhvr>
                                      <p:to>
                                        <p:strVal val="visible"/>
                                      </p:to>
                                    </p:set>
                                    <p:animEffect transition="in" filter="fade">
                                      <p:cBhvr>
                                        <p:cTn id="23"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fontAlgn="auto" hangingPunct="1">
              <a:spcAft>
                <a:spcPts val="0"/>
              </a:spcAft>
              <a:defRPr/>
            </a:pPr>
            <a:r>
              <a:rPr lang="en-US" sz="4000" dirty="0"/>
              <a:t>Symptoms of Antisocial Behavior</a:t>
            </a:r>
          </a:p>
        </p:txBody>
      </p:sp>
      <p:sp>
        <p:nvSpPr>
          <p:cNvPr id="92163" name="Rectangle 3"/>
          <p:cNvSpPr>
            <a:spLocks noGrp="1" noChangeArrowheads="1"/>
          </p:cNvSpPr>
          <p:nvPr>
            <p:ph idx="1"/>
          </p:nvPr>
        </p:nvSpPr>
        <p:spPr>
          <a:xfrm>
            <a:off x="381000" y="1828800"/>
            <a:ext cx="8208963" cy="4495800"/>
          </a:xfrm>
        </p:spPr>
        <p:txBody>
          <a:bodyPr>
            <a:normAutofit/>
          </a:bodyPr>
          <a:lstStyle/>
          <a:p>
            <a:r>
              <a:rPr lang="en-US" dirty="0">
                <a:effectLst/>
              </a:rPr>
              <a:t>Aggression toward people and animals</a:t>
            </a:r>
          </a:p>
          <a:p>
            <a:r>
              <a:rPr lang="en-US" dirty="0">
                <a:effectLst/>
              </a:rPr>
              <a:t>Destruction of property</a:t>
            </a:r>
          </a:p>
          <a:p>
            <a:r>
              <a:rPr lang="en-US" dirty="0">
                <a:effectLst/>
              </a:rPr>
              <a:t>Deceitfulness</a:t>
            </a:r>
          </a:p>
          <a:p>
            <a:r>
              <a:rPr lang="en-US" dirty="0">
                <a:effectLst/>
              </a:rPr>
              <a:t>Hostility, agitation, aggression/violence</a:t>
            </a:r>
          </a:p>
          <a:p>
            <a:r>
              <a:rPr lang="en-US" dirty="0">
                <a:effectLst/>
              </a:rPr>
              <a:t>Serious violation of rules (sometimes just to see what it feels like)</a:t>
            </a:r>
          </a:p>
          <a:p>
            <a:r>
              <a:rPr lang="en-US" dirty="0">
                <a:effectLst/>
              </a:rPr>
              <a:t>Repeated criminal behavior with no remorse</a:t>
            </a:r>
          </a:p>
          <a:p>
            <a:pPr marL="45720" indent="0" algn="r" eaLnBrk="1" fontAlgn="auto" hangingPunct="1">
              <a:spcAft>
                <a:spcPts val="0"/>
              </a:spcAft>
              <a:buFont typeface="Wingdings 2" pitchFamily="18" charset="2"/>
              <a:buNone/>
              <a:defRPr/>
            </a:pPr>
            <a:r>
              <a:rPr lang="en-US" sz="1200" dirty="0"/>
              <a:t>Mayo Clinic 2017</a:t>
            </a:r>
          </a:p>
          <a:p>
            <a:pPr marL="45720" indent="0" eaLnBrk="1" fontAlgn="auto" hangingPunct="1">
              <a:spcAft>
                <a:spcPts val="0"/>
              </a:spcAft>
              <a:buFont typeface="Wingdings 2" pitchFamily="18" charset="2"/>
              <a:buNone/>
              <a:defRPr/>
            </a:pPr>
            <a:endParaRPr lang="en-US" sz="3200" dirty="0"/>
          </a:p>
        </p:txBody>
      </p:sp>
    </p:spTree>
    <p:extLst>
      <p:ext uri="{BB962C8B-B14F-4D97-AF65-F5344CB8AC3E}">
        <p14:creationId xmlns:p14="http://schemas.microsoft.com/office/powerpoint/2010/main" val="19914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17500" y="714375"/>
            <a:ext cx="8637588" cy="769938"/>
          </a:xfrm>
        </p:spPr>
        <p:txBody>
          <a:bodyPr/>
          <a:lstStyle/>
          <a:p>
            <a:pPr eaLnBrk="1" hangingPunct="1"/>
            <a:r>
              <a:rPr lang="en-US" altLang="en-US"/>
              <a:t>Autism</a:t>
            </a:r>
          </a:p>
        </p:txBody>
      </p:sp>
      <p:sp>
        <p:nvSpPr>
          <p:cNvPr id="13315" name="Rectangle 3"/>
          <p:cNvSpPr>
            <a:spLocks noGrp="1" noChangeArrowheads="1"/>
          </p:cNvSpPr>
          <p:nvPr>
            <p:ph idx="1"/>
          </p:nvPr>
        </p:nvSpPr>
        <p:spPr/>
        <p:txBody>
          <a:bodyPr/>
          <a:lstStyle/>
          <a:p>
            <a:pPr marL="0" indent="0" eaLnBrk="1" hangingPunct="1">
              <a:spcBef>
                <a:spcPct val="0"/>
              </a:spcBef>
              <a:buFont typeface="Wingdings" panose="05000000000000000000" pitchFamily="2" charset="2"/>
              <a:buNone/>
            </a:pPr>
            <a:r>
              <a:rPr lang="en-US" altLang="en-US" sz="2800"/>
              <a:t>Children and adults with autism spectrum disorders are as varied in their interests, personalities, character, temperaments, and communication styles as anyone else. It's possible to have autism and have a cheerful, moody, serious, or cranky personality type. </a:t>
            </a:r>
          </a:p>
        </p:txBody>
      </p:sp>
    </p:spTree>
    <p:extLst>
      <p:ext uri="{BB962C8B-B14F-4D97-AF65-F5344CB8AC3E}">
        <p14:creationId xmlns:p14="http://schemas.microsoft.com/office/powerpoint/2010/main" val="313938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17500" y="714375"/>
            <a:ext cx="8637588" cy="769938"/>
          </a:xfrm>
        </p:spPr>
        <p:txBody>
          <a:bodyPr/>
          <a:lstStyle/>
          <a:p>
            <a:pPr eaLnBrk="1" hangingPunct="1"/>
            <a:r>
              <a:rPr lang="en-US" altLang="en-US"/>
              <a:t>Autism</a:t>
            </a:r>
          </a:p>
        </p:txBody>
      </p:sp>
      <p:sp>
        <p:nvSpPr>
          <p:cNvPr id="13315" name="Rectangle 3"/>
          <p:cNvSpPr>
            <a:spLocks noGrp="1" noChangeArrowheads="1"/>
          </p:cNvSpPr>
          <p:nvPr>
            <p:ph idx="1"/>
          </p:nvPr>
        </p:nvSpPr>
        <p:spPr/>
        <p:txBody>
          <a:bodyPr>
            <a:normAutofit fontScale="92500" lnSpcReduction="20000"/>
          </a:bodyPr>
          <a:lstStyle/>
          <a:p>
            <a:pPr marL="0" indent="0" eaLnBrk="1" hangingPunct="1">
              <a:spcBef>
                <a:spcPct val="0"/>
              </a:spcBef>
              <a:buFont typeface="Wingdings" panose="05000000000000000000" pitchFamily="2" charset="2"/>
              <a:buNone/>
            </a:pPr>
            <a:r>
              <a:rPr lang="en-US" altLang="en-US" sz="2800" dirty="0"/>
              <a:t>There are two identifying features of autism spectrum disorders, along with a tendency to engage in atypical repetitive behaviors, that unite all persons with autism, they all have difficulty with:</a:t>
            </a:r>
          </a:p>
          <a:p>
            <a:pPr marL="0" indent="0" eaLnBrk="1" hangingPunct="1">
              <a:spcBef>
                <a:spcPct val="0"/>
              </a:spcBef>
              <a:buFont typeface="Wingdings" panose="05000000000000000000" pitchFamily="2" charset="2"/>
              <a:buNone/>
            </a:pPr>
            <a:endParaRPr lang="en-US" altLang="en-US" sz="2800" b="1" i="1" dirty="0"/>
          </a:p>
          <a:p>
            <a:pPr marL="0" indent="0" eaLnBrk="1" hangingPunct="1">
              <a:spcBef>
                <a:spcPct val="0"/>
              </a:spcBef>
              <a:buFont typeface="Wingdings" panose="05000000000000000000" pitchFamily="2" charset="2"/>
              <a:buNone/>
            </a:pPr>
            <a:r>
              <a:rPr lang="en-US" altLang="en-US" sz="2800" b="1" i="1" dirty="0"/>
              <a:t>socialization</a:t>
            </a:r>
            <a:r>
              <a:rPr lang="en-US" altLang="en-US" sz="2800" b="1" dirty="0"/>
              <a:t> </a:t>
            </a:r>
          </a:p>
          <a:p>
            <a:pPr marL="0" indent="0" eaLnBrk="1" hangingPunct="1">
              <a:spcBef>
                <a:spcPct val="0"/>
              </a:spcBef>
              <a:buFont typeface="Wingdings" panose="05000000000000000000" pitchFamily="2" charset="2"/>
              <a:buNone/>
            </a:pPr>
            <a:endParaRPr lang="en-US" altLang="en-US" sz="2800" b="1" dirty="0"/>
          </a:p>
          <a:p>
            <a:pPr marL="0" indent="0" eaLnBrk="1" hangingPunct="1">
              <a:spcBef>
                <a:spcPct val="0"/>
              </a:spcBef>
              <a:buFont typeface="Wingdings" panose="05000000000000000000" pitchFamily="2" charset="2"/>
              <a:buNone/>
            </a:pPr>
            <a:r>
              <a:rPr lang="en-US" altLang="en-US" sz="2800" b="1" dirty="0"/>
              <a:t>and </a:t>
            </a:r>
          </a:p>
          <a:p>
            <a:pPr marL="0" indent="0" eaLnBrk="1" hangingPunct="1">
              <a:spcBef>
                <a:spcPct val="0"/>
              </a:spcBef>
              <a:buFont typeface="Wingdings" panose="05000000000000000000" pitchFamily="2" charset="2"/>
              <a:buNone/>
            </a:pPr>
            <a:endParaRPr lang="en-US" altLang="en-US" sz="2800" b="1" i="1" dirty="0"/>
          </a:p>
          <a:p>
            <a:pPr marL="0" indent="0" eaLnBrk="1" hangingPunct="1">
              <a:spcBef>
                <a:spcPct val="0"/>
              </a:spcBef>
              <a:buFont typeface="Wingdings" panose="05000000000000000000" pitchFamily="2" charset="2"/>
              <a:buNone/>
            </a:pPr>
            <a:r>
              <a:rPr lang="en-US" altLang="en-US" sz="2800" b="1" i="1" dirty="0"/>
              <a:t>communication</a:t>
            </a:r>
            <a:r>
              <a:rPr lang="en-US" altLang="en-US" sz="2800" b="1" dirty="0"/>
              <a:t>.</a:t>
            </a:r>
            <a:endParaRPr lang="en-US" altLang="en-US" sz="2800" dirty="0"/>
          </a:p>
        </p:txBody>
      </p:sp>
    </p:spTree>
    <p:extLst>
      <p:ext uri="{BB962C8B-B14F-4D97-AF65-F5344CB8AC3E}">
        <p14:creationId xmlns:p14="http://schemas.microsoft.com/office/powerpoint/2010/main" val="3227720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dissolv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dissolve">
                                      <p:cBhvr>
                                        <p:cTn id="17" dur="500"/>
                                        <p:tgtEl>
                                          <p:spTgt spid="133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dissolve">
                                      <p:cBhvr>
                                        <p:cTn id="22"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17500" y="776288"/>
            <a:ext cx="8637588" cy="708025"/>
          </a:xfrm>
        </p:spPr>
        <p:txBody>
          <a:bodyPr>
            <a:normAutofit/>
          </a:bodyPr>
          <a:lstStyle/>
          <a:p>
            <a:pPr eaLnBrk="1" hangingPunct="1"/>
            <a:r>
              <a:rPr lang="en-US" altLang="en-US" sz="4000" b="1"/>
              <a:t>Why are they a Police Problem?</a:t>
            </a:r>
            <a:endParaRPr lang="en-US" altLang="en-US" sz="4000"/>
          </a:p>
        </p:txBody>
      </p:sp>
      <p:sp>
        <p:nvSpPr>
          <p:cNvPr id="13315" name="Rectangle 3"/>
          <p:cNvSpPr>
            <a:spLocks noGrp="1" noChangeArrowheads="1"/>
          </p:cNvSpPr>
          <p:nvPr>
            <p:ph idx="1"/>
          </p:nvPr>
        </p:nvSpPr>
        <p:spPr>
          <a:xfrm>
            <a:off x="381000" y="1981200"/>
            <a:ext cx="8208963" cy="4114800"/>
          </a:xfrm>
        </p:spPr>
        <p:txBody>
          <a:bodyPr>
            <a:normAutofit lnSpcReduction="10000"/>
          </a:bodyPr>
          <a:lstStyle/>
          <a:p>
            <a:pPr marL="0" indent="0" eaLnBrk="1" hangingPunct="1">
              <a:lnSpc>
                <a:spcPct val="90000"/>
              </a:lnSpc>
              <a:spcBef>
                <a:spcPct val="0"/>
              </a:spcBef>
              <a:buFont typeface="Wingdings" panose="05000000000000000000" pitchFamily="2" charset="2"/>
              <a:buNone/>
            </a:pPr>
            <a:r>
              <a:rPr lang="en-US" altLang="en-US" sz="2400" dirty="0"/>
              <a:t>Persons with an ASD are </a:t>
            </a:r>
            <a:r>
              <a:rPr lang="en-US" altLang="en-US" sz="2400" u="sng" dirty="0"/>
              <a:t>7 times</a:t>
            </a:r>
            <a:r>
              <a:rPr lang="en-US" altLang="en-US" sz="2400" dirty="0"/>
              <a:t> more likely to encounter the police than other individuals, because their unique communication styles and social characteristics may frighten or disturb some people. </a:t>
            </a:r>
          </a:p>
          <a:p>
            <a:pPr marL="0" indent="0" eaLnBrk="1" hangingPunct="1">
              <a:lnSpc>
                <a:spcPct val="90000"/>
              </a:lnSpc>
              <a:spcBef>
                <a:spcPct val="0"/>
              </a:spcBef>
              <a:buFont typeface="Wingdings" panose="05000000000000000000" pitchFamily="2" charset="2"/>
              <a:buNone/>
            </a:pPr>
            <a:endParaRPr lang="en-US" altLang="en-US" sz="2400" dirty="0"/>
          </a:p>
          <a:p>
            <a:pPr marL="0" indent="0" eaLnBrk="1" hangingPunct="1">
              <a:lnSpc>
                <a:spcPct val="90000"/>
              </a:lnSpc>
              <a:spcBef>
                <a:spcPct val="0"/>
              </a:spcBef>
              <a:buFont typeface="Wingdings" panose="05000000000000000000" pitchFamily="2" charset="2"/>
              <a:buNone/>
            </a:pPr>
            <a:r>
              <a:rPr lang="en-US" altLang="en-US" sz="2400" dirty="0"/>
              <a:t>The subject with ASD will also sometimes become frightened or over-stimulated and engage in challenging or seemingly offensive behaviors. </a:t>
            </a:r>
          </a:p>
          <a:p>
            <a:pPr marL="0" indent="0" eaLnBrk="1" hangingPunct="1">
              <a:lnSpc>
                <a:spcPct val="90000"/>
              </a:lnSpc>
              <a:spcBef>
                <a:spcPct val="0"/>
              </a:spcBef>
              <a:buFont typeface="Wingdings" panose="05000000000000000000" pitchFamily="2" charset="2"/>
              <a:buNone/>
            </a:pPr>
            <a:endParaRPr lang="en-US" altLang="en-US" sz="2400" dirty="0"/>
          </a:p>
          <a:p>
            <a:pPr marL="0" indent="0" eaLnBrk="1" hangingPunct="1">
              <a:lnSpc>
                <a:spcPct val="90000"/>
              </a:lnSpc>
              <a:spcBef>
                <a:spcPct val="0"/>
              </a:spcBef>
              <a:buFont typeface="Wingdings" panose="05000000000000000000" pitchFamily="2" charset="2"/>
              <a:buNone/>
            </a:pPr>
            <a:r>
              <a:rPr lang="en-US" altLang="en-US" sz="2400" dirty="0"/>
              <a:t>It is estimated that on </a:t>
            </a:r>
            <a:r>
              <a:rPr lang="en-US" altLang="en-US" sz="2400" b="1" dirty="0"/>
              <a:t>4 out 5</a:t>
            </a:r>
            <a:r>
              <a:rPr lang="en-US" altLang="en-US" sz="2400" dirty="0"/>
              <a:t> occasions, police will be called for an autistic subject, due to their unusual behavior, and not because of dangerous or criminal activity.</a:t>
            </a:r>
          </a:p>
        </p:txBody>
      </p:sp>
    </p:spTree>
    <p:extLst>
      <p:ext uri="{BB962C8B-B14F-4D97-AF65-F5344CB8AC3E}">
        <p14:creationId xmlns:p14="http://schemas.microsoft.com/office/powerpoint/2010/main" val="3650403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dissolve">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dissolve">
                                      <p:cBhvr>
                                        <p:cTn id="1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fontAlgn="auto" hangingPunct="1">
              <a:spcAft>
                <a:spcPts val="0"/>
              </a:spcAft>
              <a:defRPr/>
            </a:pPr>
            <a:r>
              <a:rPr lang="en-US" dirty="0"/>
              <a:t>INSTRUCTIONAL OBJECTIVES</a:t>
            </a:r>
          </a:p>
        </p:txBody>
      </p:sp>
      <p:sp>
        <p:nvSpPr>
          <p:cNvPr id="5123" name="Rectangle 3"/>
          <p:cNvSpPr>
            <a:spLocks noGrp="1" noChangeArrowheads="1"/>
          </p:cNvSpPr>
          <p:nvPr>
            <p:ph idx="1"/>
          </p:nvPr>
        </p:nvSpPr>
        <p:spPr/>
        <p:txBody>
          <a:bodyPr>
            <a:noAutofit/>
          </a:bodyPr>
          <a:lstStyle/>
          <a:p>
            <a:pPr marL="0" indent="0" eaLnBrk="1" fontAlgn="auto" hangingPunct="1">
              <a:spcBef>
                <a:spcPct val="0"/>
              </a:spcBef>
              <a:spcAft>
                <a:spcPts val="0"/>
              </a:spcAft>
              <a:buFont typeface="Wingdings" pitchFamily="28" charset="2"/>
              <a:buNone/>
              <a:defRPr/>
            </a:pPr>
            <a:r>
              <a:rPr lang="en-US" sz="2400" dirty="0"/>
              <a:t>Upon completion of this course, the participants will be able to:</a:t>
            </a:r>
          </a:p>
          <a:p>
            <a:pPr marL="0" indent="0" eaLnBrk="1" fontAlgn="auto" hangingPunct="1">
              <a:spcBef>
                <a:spcPct val="0"/>
              </a:spcBef>
              <a:spcAft>
                <a:spcPts val="0"/>
              </a:spcAft>
              <a:buFont typeface="Wingdings" pitchFamily="28" charset="2"/>
              <a:buNone/>
              <a:defRPr/>
            </a:pPr>
            <a:endParaRPr lang="en-US" sz="2400" dirty="0"/>
          </a:p>
          <a:p>
            <a:pPr marL="0" indent="0" eaLnBrk="1" fontAlgn="auto" hangingPunct="1">
              <a:spcBef>
                <a:spcPct val="0"/>
              </a:spcBef>
              <a:spcAft>
                <a:spcPts val="0"/>
              </a:spcAft>
              <a:buFont typeface="Wingdings" pitchFamily="28" charset="2"/>
              <a:buNone/>
              <a:defRPr/>
            </a:pPr>
            <a:r>
              <a:rPr lang="en-US" sz="2400" dirty="0"/>
              <a:t>List the eight general characteristics of psychosis</a:t>
            </a:r>
          </a:p>
          <a:p>
            <a:pPr marL="0" indent="0" eaLnBrk="1" fontAlgn="auto" hangingPunct="1">
              <a:spcBef>
                <a:spcPct val="0"/>
              </a:spcBef>
              <a:spcAft>
                <a:spcPts val="0"/>
              </a:spcAft>
              <a:buFont typeface="Wingdings" pitchFamily="28" charset="2"/>
              <a:buNone/>
              <a:defRPr/>
            </a:pPr>
            <a:endParaRPr lang="en-US" sz="2400" dirty="0"/>
          </a:p>
          <a:p>
            <a:pPr marL="0" indent="0" eaLnBrk="1" fontAlgn="auto" hangingPunct="1">
              <a:spcBef>
                <a:spcPct val="0"/>
              </a:spcBef>
              <a:spcAft>
                <a:spcPts val="0"/>
              </a:spcAft>
              <a:buFont typeface="Wingdings" pitchFamily="28" charset="2"/>
              <a:buNone/>
              <a:defRPr/>
            </a:pPr>
            <a:r>
              <a:rPr lang="en-US" sz="2400" dirty="0"/>
              <a:t>List four behaviors an officer should display when interacting with a person with mental illness to maximize safety.</a:t>
            </a:r>
          </a:p>
          <a:p>
            <a:pPr marL="0" indent="0" eaLnBrk="1" fontAlgn="auto" hangingPunct="1">
              <a:spcBef>
                <a:spcPct val="0"/>
              </a:spcBef>
              <a:spcAft>
                <a:spcPts val="0"/>
              </a:spcAft>
              <a:buFont typeface="Wingdings" pitchFamily="28" charset="2"/>
              <a:buNone/>
              <a:defRPr/>
            </a:pPr>
            <a:endParaRPr lang="en-US" sz="2400" dirty="0"/>
          </a:p>
          <a:p>
            <a:pPr marL="0" indent="0" eaLnBrk="1" fontAlgn="auto" hangingPunct="1">
              <a:spcBef>
                <a:spcPct val="0"/>
              </a:spcBef>
              <a:spcAft>
                <a:spcPts val="0"/>
              </a:spcAft>
              <a:buFont typeface="Wingdings" pitchFamily="28" charset="2"/>
              <a:buNone/>
              <a:defRPr/>
            </a:pPr>
            <a:r>
              <a:rPr lang="en-US" sz="2400" dirty="0"/>
              <a:t>Describe the four major steps for obtaining an involuntary commitment order by a law enforcement officer.</a:t>
            </a:r>
          </a:p>
          <a:p>
            <a:pPr marL="0" indent="0" eaLnBrk="1" fontAlgn="auto" hangingPunct="1">
              <a:spcBef>
                <a:spcPct val="0"/>
              </a:spcBef>
              <a:spcAft>
                <a:spcPts val="0"/>
              </a:spcAft>
              <a:buFont typeface="Wingdings" pitchFamily="28" charset="2"/>
              <a:buNone/>
              <a:defRPr/>
            </a:pPr>
            <a:endParaRPr lang="en-US" sz="3200" i="1" dirty="0"/>
          </a:p>
        </p:txBody>
      </p:sp>
    </p:spTree>
    <p:extLst>
      <p:ext uri="{BB962C8B-B14F-4D97-AF65-F5344CB8AC3E}">
        <p14:creationId xmlns:p14="http://schemas.microsoft.com/office/powerpoint/2010/main" val="1317101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additive="base">
                                        <p:cTn id="25"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6687" y="310928"/>
            <a:ext cx="8637588" cy="708025"/>
          </a:xfrm>
        </p:spPr>
        <p:txBody>
          <a:bodyPr/>
          <a:lstStyle/>
          <a:p>
            <a:pPr eaLnBrk="1" hangingPunct="1"/>
            <a:r>
              <a:rPr lang="en-US" altLang="en-US" sz="4000" dirty="0"/>
              <a:t>More often Victims</a:t>
            </a:r>
          </a:p>
        </p:txBody>
      </p:sp>
      <p:sp>
        <p:nvSpPr>
          <p:cNvPr id="13315" name="Rectangle 3"/>
          <p:cNvSpPr>
            <a:spLocks noGrp="1" noChangeArrowheads="1"/>
          </p:cNvSpPr>
          <p:nvPr>
            <p:ph idx="1"/>
          </p:nvPr>
        </p:nvSpPr>
        <p:spPr>
          <a:xfrm>
            <a:off x="381000" y="1752600"/>
            <a:ext cx="8208963" cy="4114800"/>
          </a:xfrm>
        </p:spPr>
        <p:txBody>
          <a:bodyPr>
            <a:normAutofit fontScale="92500"/>
          </a:bodyPr>
          <a:lstStyle/>
          <a:p>
            <a:pPr marL="0" indent="0" eaLnBrk="1" hangingPunct="1">
              <a:spcBef>
                <a:spcPct val="0"/>
              </a:spcBef>
              <a:buFont typeface="Wingdings" panose="05000000000000000000" pitchFamily="2" charset="2"/>
              <a:buNone/>
            </a:pPr>
            <a:r>
              <a:rPr lang="en-US" altLang="en-US" sz="2400" dirty="0"/>
              <a:t>Persons with autism have unusual and often intense reactions to change, sounds, lights, smells and or colors.</a:t>
            </a:r>
          </a:p>
          <a:p>
            <a:pPr marL="0" indent="0" eaLnBrk="1" hangingPunct="1">
              <a:spcBef>
                <a:spcPct val="0"/>
              </a:spcBef>
              <a:buFont typeface="Wingdings" panose="05000000000000000000" pitchFamily="2" charset="2"/>
              <a:buNone/>
            </a:pPr>
            <a:endParaRPr lang="en-US" altLang="en-US" sz="2400" dirty="0"/>
          </a:p>
          <a:p>
            <a:pPr marL="0" indent="0" eaLnBrk="1" hangingPunct="1">
              <a:spcBef>
                <a:spcPct val="0"/>
              </a:spcBef>
              <a:buFont typeface="Wingdings" panose="05000000000000000000" pitchFamily="2" charset="2"/>
              <a:buNone/>
            </a:pPr>
            <a:r>
              <a:rPr lang="en-US" altLang="en-US" sz="2400" dirty="0"/>
              <a:t>Persons with autism tend to avoid eye contact, won’t converse and are often seen engaging in repetitive motion called “stimming”.</a:t>
            </a:r>
          </a:p>
          <a:p>
            <a:pPr marL="0" indent="0" eaLnBrk="1" hangingPunct="1">
              <a:spcBef>
                <a:spcPct val="0"/>
              </a:spcBef>
              <a:buFont typeface="Wingdings" panose="05000000000000000000" pitchFamily="2" charset="2"/>
              <a:buNone/>
            </a:pPr>
            <a:endParaRPr lang="en-US" altLang="en-US" sz="2400" dirty="0"/>
          </a:p>
          <a:p>
            <a:pPr marL="0" indent="0" eaLnBrk="1" hangingPunct="1">
              <a:spcBef>
                <a:spcPct val="0"/>
              </a:spcBef>
              <a:buNone/>
            </a:pPr>
            <a:r>
              <a:rPr lang="en-US" altLang="en-US" sz="2400" dirty="0"/>
              <a:t>Persons with autism are also more likely to be victimized than other persons.  </a:t>
            </a:r>
          </a:p>
          <a:p>
            <a:pPr marL="0" indent="0" eaLnBrk="1" hangingPunct="1">
              <a:spcBef>
                <a:spcPct val="0"/>
              </a:spcBef>
              <a:buNone/>
            </a:pPr>
            <a:r>
              <a:rPr lang="en-US" altLang="en-US" sz="2400" dirty="0"/>
              <a:t> </a:t>
            </a:r>
          </a:p>
          <a:p>
            <a:pPr marL="0" indent="0" eaLnBrk="1" hangingPunct="1">
              <a:spcBef>
                <a:spcPct val="0"/>
              </a:spcBef>
              <a:buNone/>
            </a:pPr>
            <a:r>
              <a:rPr lang="en-US" altLang="en-US" sz="2400" dirty="0"/>
              <a:t>Children and adults with autism are often </a:t>
            </a:r>
            <a:r>
              <a:rPr lang="en-US" altLang="en-US" sz="2400" u="sng" dirty="0"/>
              <a:t>bullied</a:t>
            </a:r>
            <a:r>
              <a:rPr lang="en-US" altLang="en-US" sz="2400" dirty="0"/>
              <a:t>, due to their unique social characteristics.</a:t>
            </a:r>
          </a:p>
          <a:p>
            <a:pPr marL="0" indent="0" eaLnBrk="1" hangingPunct="1">
              <a:spcBef>
                <a:spcPct val="0"/>
              </a:spcBef>
              <a:buNone/>
            </a:pPr>
            <a:endParaRPr lang="en-US" altLang="en-US" sz="2400" dirty="0"/>
          </a:p>
          <a:p>
            <a:pPr marL="0" indent="0" eaLnBrk="1" hangingPunct="1">
              <a:spcBef>
                <a:spcPct val="0"/>
              </a:spcBef>
              <a:buFont typeface="Wingdings" panose="05000000000000000000" pitchFamily="2" charset="2"/>
              <a:buNone/>
            </a:pPr>
            <a:endParaRPr lang="en-US" altLang="en-US" sz="2400" dirty="0"/>
          </a:p>
        </p:txBody>
      </p:sp>
    </p:spTree>
    <p:extLst>
      <p:ext uri="{BB962C8B-B14F-4D97-AF65-F5344CB8AC3E}">
        <p14:creationId xmlns:p14="http://schemas.microsoft.com/office/powerpoint/2010/main" val="184045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dissolv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dissolve">
                                      <p:cBhvr>
                                        <p:cTn id="17" dur="500"/>
                                        <p:tgtEl>
                                          <p:spTgt spid="133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dissolve">
                                      <p:cBhvr>
                                        <p:cTn id="22" dur="500"/>
                                        <p:tgtEl>
                                          <p:spTgt spid="133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dissolve">
                                      <p:cBhvr>
                                        <p:cTn id="2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95545" y="381000"/>
            <a:ext cx="8637588" cy="914400"/>
          </a:xfrm>
        </p:spPr>
        <p:txBody>
          <a:bodyPr>
            <a:normAutofit fontScale="90000"/>
          </a:bodyPr>
          <a:lstStyle/>
          <a:p>
            <a:pPr eaLnBrk="1" hangingPunct="1"/>
            <a:r>
              <a:rPr lang="en-US" altLang="en-US" sz="4000" dirty="0"/>
              <a:t>Post-Traumatic Stress Disorder (PTSD)</a:t>
            </a:r>
          </a:p>
        </p:txBody>
      </p:sp>
      <p:sp>
        <p:nvSpPr>
          <p:cNvPr id="14339" name="Rectangle 3"/>
          <p:cNvSpPr>
            <a:spLocks noGrp="1" noChangeArrowheads="1"/>
          </p:cNvSpPr>
          <p:nvPr>
            <p:ph sz="half" idx="1"/>
          </p:nvPr>
        </p:nvSpPr>
        <p:spPr>
          <a:xfrm>
            <a:off x="295545" y="1447800"/>
            <a:ext cx="8205787" cy="4114800"/>
          </a:xfrm>
        </p:spPr>
        <p:txBody>
          <a:bodyPr/>
          <a:lstStyle/>
          <a:p>
            <a:pPr marL="0" indent="0" eaLnBrk="1" hangingPunct="1">
              <a:spcBef>
                <a:spcPct val="0"/>
              </a:spcBef>
              <a:buFont typeface="Wingdings" panose="05000000000000000000" pitchFamily="2" charset="2"/>
              <a:buNone/>
            </a:pPr>
            <a:r>
              <a:rPr lang="en-US" altLang="en-US" dirty="0"/>
              <a:t>PTSD is a real illness.  </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PTSD can manifest after experiencing a traumatic event, such as war, a hurricane, severe accident or sudden loss. </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You do not have to be physically injured to get PTSD. It is possible to experience PTSD after you see other people, such as a friend or family member, get hurt. </a:t>
            </a:r>
          </a:p>
        </p:txBody>
      </p:sp>
    </p:spTree>
    <p:extLst>
      <p:ext uri="{BB962C8B-B14F-4D97-AF65-F5344CB8AC3E}">
        <p14:creationId xmlns:p14="http://schemas.microsoft.com/office/powerpoint/2010/main" val="4029878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95545" y="381000"/>
            <a:ext cx="8637588" cy="584200"/>
          </a:xfrm>
        </p:spPr>
        <p:txBody>
          <a:bodyPr/>
          <a:lstStyle/>
          <a:p>
            <a:pPr eaLnBrk="1" hangingPunct="1"/>
            <a:r>
              <a:rPr lang="en-US" altLang="en-US" sz="3200" dirty="0"/>
              <a:t>Post-Traumatic Stress Disorder (PTSD)</a:t>
            </a:r>
          </a:p>
        </p:txBody>
      </p:sp>
      <p:sp>
        <p:nvSpPr>
          <p:cNvPr id="14339" name="Rectangle 3"/>
          <p:cNvSpPr>
            <a:spLocks noGrp="1" noChangeArrowheads="1"/>
          </p:cNvSpPr>
          <p:nvPr>
            <p:ph sz="half" idx="1"/>
          </p:nvPr>
        </p:nvSpPr>
        <p:spPr>
          <a:xfrm>
            <a:off x="295545" y="1447800"/>
            <a:ext cx="8205787" cy="4114800"/>
          </a:xfrm>
        </p:spPr>
        <p:txBody>
          <a:bodyPr>
            <a:normAutofit/>
          </a:bodyPr>
          <a:lstStyle/>
          <a:p>
            <a:pPr marL="0" indent="0" eaLnBrk="1" hangingPunct="1">
              <a:spcBef>
                <a:spcPct val="0"/>
              </a:spcBef>
              <a:buFont typeface="Wingdings" panose="05000000000000000000" pitchFamily="2" charset="2"/>
              <a:buNone/>
            </a:pPr>
            <a:r>
              <a:rPr lang="en-US" altLang="en-US" dirty="0"/>
              <a:t>Individuals with PTSD will likely experience:</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Nightmares</a:t>
            </a:r>
          </a:p>
          <a:p>
            <a:pPr marL="0" indent="0" eaLnBrk="1" hangingPunct="1">
              <a:spcBef>
                <a:spcPct val="0"/>
              </a:spcBef>
              <a:buFont typeface="Wingdings" panose="05000000000000000000" pitchFamily="2" charset="2"/>
              <a:buNone/>
            </a:pPr>
            <a:r>
              <a:rPr lang="en-US" altLang="en-US" dirty="0"/>
              <a:t>Flashbacks</a:t>
            </a:r>
          </a:p>
          <a:p>
            <a:pPr marL="0" indent="0" eaLnBrk="1" hangingPunct="1">
              <a:spcBef>
                <a:spcPct val="0"/>
              </a:spcBef>
              <a:buFont typeface="Wingdings" panose="05000000000000000000" pitchFamily="2" charset="2"/>
              <a:buNone/>
            </a:pPr>
            <a:r>
              <a:rPr lang="en-US" altLang="en-US" dirty="0"/>
              <a:t>Insomnia</a:t>
            </a:r>
          </a:p>
          <a:p>
            <a:pPr marL="0" indent="0" eaLnBrk="1" hangingPunct="1">
              <a:spcBef>
                <a:spcPct val="0"/>
              </a:spcBef>
              <a:buFont typeface="Wingdings" panose="05000000000000000000" pitchFamily="2" charset="2"/>
              <a:buNone/>
            </a:pPr>
            <a:r>
              <a:rPr lang="en-US" altLang="en-US" dirty="0"/>
              <a:t>Mood swings/distress</a:t>
            </a:r>
          </a:p>
          <a:p>
            <a:pPr marL="0" indent="0" eaLnBrk="1" hangingPunct="1">
              <a:spcBef>
                <a:spcPct val="0"/>
              </a:spcBef>
              <a:buFont typeface="Wingdings" panose="05000000000000000000" pitchFamily="2" charset="2"/>
              <a:buNone/>
            </a:pPr>
            <a:r>
              <a:rPr lang="en-US" altLang="en-US" dirty="0"/>
              <a:t>Paranoia</a:t>
            </a:r>
          </a:p>
          <a:p>
            <a:pPr marL="0" indent="0" eaLnBrk="1" hangingPunct="1">
              <a:spcBef>
                <a:spcPct val="0"/>
              </a:spcBef>
              <a:buFont typeface="Wingdings" panose="05000000000000000000" pitchFamily="2" charset="2"/>
              <a:buNone/>
            </a:pPr>
            <a:r>
              <a:rPr lang="en-US" altLang="en-US" dirty="0"/>
              <a:t>Avoidance behavior</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It can disrupt your daily life and make it difficult to maintain relationships.</a:t>
            </a:r>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2132381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additive="base">
                                        <p:cTn id="1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additive="base">
                                        <p:cTn id="1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additive="base">
                                        <p:cTn id="37"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39">
                                            <p:txEl>
                                              <p:pRg st="7" end="7"/>
                                            </p:txEl>
                                          </p:spTgt>
                                        </p:tgtEl>
                                        <p:attrNameLst>
                                          <p:attrName>style.visibility</p:attrName>
                                        </p:attrNameLst>
                                      </p:cBhvr>
                                      <p:to>
                                        <p:strVal val="visible"/>
                                      </p:to>
                                    </p:set>
                                    <p:anim calcmode="lin" valueType="num">
                                      <p:cBhvr additive="base">
                                        <p:cTn id="43" dur="500" fill="hold"/>
                                        <p:tgtEl>
                                          <p:spTgt spid="1433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339">
                                            <p:txEl>
                                              <p:pRg st="9" end="9"/>
                                            </p:txEl>
                                          </p:spTgt>
                                        </p:tgtEl>
                                        <p:attrNameLst>
                                          <p:attrName>style.visibility</p:attrName>
                                        </p:attrNameLst>
                                      </p:cBhvr>
                                      <p:to>
                                        <p:strVal val="visible"/>
                                      </p:to>
                                    </p:set>
                                    <p:anim calcmode="lin" valueType="num">
                                      <p:cBhvr additive="base">
                                        <p:cTn id="49" dur="500" fill="hold"/>
                                        <p:tgtEl>
                                          <p:spTgt spid="14339">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33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7500" y="900113"/>
            <a:ext cx="8637588" cy="584200"/>
          </a:xfrm>
        </p:spPr>
        <p:txBody>
          <a:bodyPr>
            <a:normAutofit fontScale="90000"/>
          </a:bodyPr>
          <a:lstStyle/>
          <a:p>
            <a:pPr eaLnBrk="1" hangingPunct="1"/>
            <a:r>
              <a:rPr lang="en-US" altLang="en-US" sz="4000" dirty="0"/>
              <a:t>Bipolar Disorder	</a:t>
            </a:r>
          </a:p>
        </p:txBody>
      </p:sp>
      <p:sp>
        <p:nvSpPr>
          <p:cNvPr id="14339" name="Rectangle 3"/>
          <p:cNvSpPr>
            <a:spLocks noGrp="1" noChangeArrowheads="1"/>
          </p:cNvSpPr>
          <p:nvPr>
            <p:ph sz="half" idx="1"/>
          </p:nvPr>
        </p:nvSpPr>
        <p:spPr>
          <a:xfrm>
            <a:off x="304800" y="1752600"/>
            <a:ext cx="8534400" cy="4916487"/>
          </a:xfrm>
        </p:spPr>
        <p:txBody>
          <a:bodyPr/>
          <a:lstStyle/>
          <a:p>
            <a:pPr marL="0" indent="0" eaLnBrk="1" hangingPunct="1">
              <a:spcBef>
                <a:spcPct val="0"/>
              </a:spcBef>
              <a:buFont typeface="Wingdings" pitchFamily="28" charset="2"/>
              <a:buNone/>
            </a:pPr>
            <a:r>
              <a:rPr lang="en-US" altLang="en-US" sz="2400" dirty="0"/>
              <a:t>Most will have manic or high amounts of racing thoughts, with incoherent pressured speech, and word salad. </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Grandiose, invincible, and irritable</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Use of mood stabilizers  (4-6 pills)</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The higher they get, the same for low and long-term depression</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Go slow and use lots of repetition</a:t>
            </a:r>
          </a:p>
        </p:txBody>
      </p:sp>
    </p:spTree>
    <p:extLst>
      <p:ext uri="{BB962C8B-B14F-4D97-AF65-F5344CB8AC3E}">
        <p14:creationId xmlns:p14="http://schemas.microsoft.com/office/powerpoint/2010/main" val="2267791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7500" y="900113"/>
            <a:ext cx="8637588" cy="584200"/>
          </a:xfrm>
        </p:spPr>
        <p:txBody>
          <a:bodyPr>
            <a:normAutofit fontScale="90000"/>
          </a:bodyPr>
          <a:lstStyle/>
          <a:p>
            <a:pPr eaLnBrk="1" hangingPunct="1"/>
            <a:r>
              <a:rPr lang="en-US" altLang="en-US" sz="4000" dirty="0"/>
              <a:t>Schizophrenia</a:t>
            </a:r>
          </a:p>
        </p:txBody>
      </p:sp>
      <p:sp>
        <p:nvSpPr>
          <p:cNvPr id="14339" name="Rectangle 3"/>
          <p:cNvSpPr>
            <a:spLocks noGrp="1" noChangeArrowheads="1"/>
          </p:cNvSpPr>
          <p:nvPr>
            <p:ph sz="half" idx="1"/>
          </p:nvPr>
        </p:nvSpPr>
        <p:spPr>
          <a:xfrm>
            <a:off x="304800" y="1676400"/>
            <a:ext cx="8205787" cy="4916487"/>
          </a:xfrm>
        </p:spPr>
        <p:txBody>
          <a:bodyPr>
            <a:normAutofit/>
          </a:bodyPr>
          <a:lstStyle/>
          <a:p>
            <a:pPr marL="0" indent="0" eaLnBrk="1" hangingPunct="1">
              <a:spcBef>
                <a:spcPct val="0"/>
              </a:spcBef>
              <a:buFont typeface="Wingdings" pitchFamily="28" charset="2"/>
              <a:buNone/>
            </a:pPr>
            <a:r>
              <a:rPr lang="en-US" altLang="en-US" sz="2400" dirty="0"/>
              <a:t>Many homeless contacts</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Teen early 20’s</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Delusional and typically have hallucinations</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Not in our world-bizarre, dress bizarre</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No social network, isolated withdrawn, may walk away from you talk in bizarre words</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Medication to them may be poison, poor judgment </a:t>
            </a:r>
          </a:p>
        </p:txBody>
      </p:sp>
    </p:spTree>
    <p:extLst>
      <p:ext uri="{BB962C8B-B14F-4D97-AF65-F5344CB8AC3E}">
        <p14:creationId xmlns:p14="http://schemas.microsoft.com/office/powerpoint/2010/main" val="1015290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7500" y="900113"/>
            <a:ext cx="8637588" cy="584200"/>
          </a:xfrm>
        </p:spPr>
        <p:txBody>
          <a:bodyPr>
            <a:normAutofit fontScale="90000"/>
          </a:bodyPr>
          <a:lstStyle/>
          <a:p>
            <a:pPr eaLnBrk="1" hangingPunct="1"/>
            <a:r>
              <a:rPr lang="en-US" altLang="en-US" sz="4000" dirty="0"/>
              <a:t>Schizophrenia</a:t>
            </a:r>
          </a:p>
        </p:txBody>
      </p:sp>
      <p:sp>
        <p:nvSpPr>
          <p:cNvPr id="14339" name="Rectangle 3"/>
          <p:cNvSpPr>
            <a:spLocks noGrp="1" noChangeArrowheads="1"/>
          </p:cNvSpPr>
          <p:nvPr>
            <p:ph sz="half" idx="1"/>
          </p:nvPr>
        </p:nvSpPr>
        <p:spPr>
          <a:xfrm>
            <a:off x="304800" y="1676400"/>
            <a:ext cx="8205787" cy="4916487"/>
          </a:xfrm>
        </p:spPr>
        <p:txBody>
          <a:bodyPr/>
          <a:lstStyle/>
          <a:p>
            <a:pPr marL="0" indent="0" eaLnBrk="1" hangingPunct="1">
              <a:spcBef>
                <a:spcPct val="0"/>
              </a:spcBef>
              <a:buFont typeface="Wingdings" pitchFamily="28" charset="2"/>
              <a:buNone/>
            </a:pPr>
            <a:r>
              <a:rPr lang="en-US" altLang="en-US" sz="2400" dirty="0"/>
              <a:t>Engage slowly</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Ask what they are seeing or hearing for danger (hearing voices more common than seeing things not there)</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Keep them focused on you and you may need to repeat yourself MANY times</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May have no insight into their disorder</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All medication for mental illness have side effects</a:t>
            </a:r>
          </a:p>
        </p:txBody>
      </p:sp>
    </p:spTree>
    <p:extLst>
      <p:ext uri="{BB962C8B-B14F-4D97-AF65-F5344CB8AC3E}">
        <p14:creationId xmlns:p14="http://schemas.microsoft.com/office/powerpoint/2010/main" val="1352683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3050"/>
            <a:ext cx="8153400" cy="1162050"/>
          </a:xfrm>
        </p:spPr>
        <p:txBody>
          <a:bodyPr>
            <a:normAutofit/>
          </a:bodyPr>
          <a:lstStyle/>
          <a:p>
            <a:pPr eaLnBrk="1" hangingPunct="1"/>
            <a:r>
              <a:rPr lang="en-US" altLang="en-US" sz="4000" b="0" dirty="0"/>
              <a:t>Bipolar Schizoaffective Disorder</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09244" y="2933700"/>
            <a:ext cx="2857500" cy="1600200"/>
          </a:xfrm>
          <a:effectLst>
            <a:reflection blurRad="6350" stA="50000" endA="300" endPos="90000" dir="5400000" sy="-100000" algn="bl" rotWithShape="0"/>
          </a:effectLst>
        </p:spPr>
      </p:pic>
      <p:sp>
        <p:nvSpPr>
          <p:cNvPr id="14339" name="Rectangle 3"/>
          <p:cNvSpPr>
            <a:spLocks noGrp="1" noChangeArrowheads="1"/>
          </p:cNvSpPr>
          <p:nvPr>
            <p:ph type="body" sz="half" idx="2"/>
          </p:nvPr>
        </p:nvSpPr>
        <p:spPr>
          <a:xfrm>
            <a:off x="457200" y="1435101"/>
            <a:ext cx="8458200" cy="2298700"/>
          </a:xfrm>
        </p:spPr>
        <p:txBody>
          <a:bodyPr>
            <a:normAutofit fontScale="62500" lnSpcReduction="20000"/>
          </a:bodyPr>
          <a:lstStyle/>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Where you have both mood disorders and schizophrenic issues. </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Suffer with hallucinations or delusions </a:t>
            </a:r>
            <a:r>
              <a:rPr lang="en-US" altLang="en-US" sz="2400" b="1" i="1" u="sng" dirty="0"/>
              <a:t>and</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Manic or depressive</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Largely interferes with social,</a:t>
            </a:r>
          </a:p>
          <a:p>
            <a:pPr marL="0" indent="0" eaLnBrk="1" hangingPunct="1">
              <a:spcBef>
                <a:spcPct val="0"/>
              </a:spcBef>
              <a:buFont typeface="Wingdings" pitchFamily="28" charset="2"/>
              <a:buNone/>
            </a:pPr>
            <a:r>
              <a:rPr lang="en-US" altLang="en-US" sz="2400" dirty="0"/>
              <a:t>academic and/or work functions</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Impoverished/homeless</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endParaRPr lang="en-US" altLang="en-US" sz="2400" dirty="0"/>
          </a:p>
        </p:txBody>
      </p:sp>
    </p:spTree>
    <p:extLst>
      <p:ext uri="{BB962C8B-B14F-4D97-AF65-F5344CB8AC3E}">
        <p14:creationId xmlns:p14="http://schemas.microsoft.com/office/powerpoint/2010/main" val="1497506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17500" y="900113"/>
            <a:ext cx="8637588" cy="584200"/>
          </a:xfrm>
        </p:spPr>
        <p:txBody>
          <a:bodyPr>
            <a:normAutofit fontScale="90000"/>
          </a:bodyPr>
          <a:lstStyle/>
          <a:p>
            <a:pPr eaLnBrk="1" hangingPunct="1"/>
            <a:r>
              <a:rPr lang="en-US" altLang="en-US" sz="4000" dirty="0"/>
              <a:t>Depression and Anxiety</a:t>
            </a:r>
          </a:p>
        </p:txBody>
      </p:sp>
      <p:sp>
        <p:nvSpPr>
          <p:cNvPr id="14339" name="Rectangle 3"/>
          <p:cNvSpPr>
            <a:spLocks noGrp="1" noChangeArrowheads="1"/>
          </p:cNvSpPr>
          <p:nvPr>
            <p:ph sz="half" idx="1"/>
          </p:nvPr>
        </p:nvSpPr>
        <p:spPr>
          <a:xfrm>
            <a:off x="304800" y="1676400"/>
            <a:ext cx="8205787" cy="4916487"/>
          </a:xfrm>
        </p:spPr>
        <p:txBody>
          <a:bodyPr/>
          <a:lstStyle/>
          <a:p>
            <a:pPr marL="0" indent="0" eaLnBrk="1" hangingPunct="1">
              <a:spcBef>
                <a:spcPct val="0"/>
              </a:spcBef>
              <a:buFont typeface="Wingdings" pitchFamily="28" charset="2"/>
              <a:buNone/>
            </a:pPr>
            <a:r>
              <a:rPr lang="en-US" altLang="en-US" sz="2400" dirty="0"/>
              <a:t>Most mentally ill subjects have issues with depression and anxiety</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They can frequently co-occur</a:t>
            </a:r>
          </a:p>
          <a:p>
            <a:pPr marL="0" indent="0" eaLnBrk="1" hangingPunct="1">
              <a:buNone/>
            </a:pPr>
            <a:endParaRPr lang="en-US" altLang="en-US" sz="2400" dirty="0"/>
          </a:p>
          <a:p>
            <a:pPr marL="0" indent="0" eaLnBrk="1" hangingPunct="1">
              <a:buNone/>
            </a:pPr>
            <a:r>
              <a:rPr lang="en-US" altLang="en-US" sz="2400" dirty="0"/>
              <a:t>Major depressive disorder lasts for at least 2 weeks and affects a person’s</a:t>
            </a:r>
          </a:p>
          <a:p>
            <a:pPr marL="782638" lvl="1" eaLnBrk="1" hangingPunct="1"/>
            <a:r>
              <a:rPr lang="en-US" altLang="en-US" dirty="0"/>
              <a:t>Emotions, thinking, behavior, and physical well-being</a:t>
            </a:r>
          </a:p>
          <a:p>
            <a:pPr marL="782638" lvl="1" eaLnBrk="1" hangingPunct="1"/>
            <a:r>
              <a:rPr lang="en-US" altLang="en-US" dirty="0"/>
              <a:t>Ability to work and have satisfying relationships</a:t>
            </a:r>
          </a:p>
          <a:p>
            <a:pPr marL="0" indent="0" eaLnBrk="1" hangingPunct="1">
              <a:spcBef>
                <a:spcPct val="0"/>
              </a:spcBef>
              <a:buFont typeface="Wingdings" pitchFamily="28" charset="2"/>
              <a:buNone/>
            </a:pPr>
            <a:endParaRPr lang="en-US" altLang="en-US" sz="2400" dirty="0"/>
          </a:p>
        </p:txBody>
      </p:sp>
    </p:spTree>
    <p:extLst>
      <p:ext uri="{BB962C8B-B14F-4D97-AF65-F5344CB8AC3E}">
        <p14:creationId xmlns:p14="http://schemas.microsoft.com/office/powerpoint/2010/main" val="996830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3206" y="286378"/>
            <a:ext cx="8637588" cy="584200"/>
          </a:xfrm>
        </p:spPr>
        <p:txBody>
          <a:bodyPr>
            <a:normAutofit fontScale="90000"/>
          </a:bodyPr>
          <a:lstStyle/>
          <a:p>
            <a:pPr eaLnBrk="1" hangingPunct="1"/>
            <a:r>
              <a:rPr lang="en-US" altLang="en-US" sz="4000" dirty="0"/>
              <a:t>Depression Symptoms </a:t>
            </a:r>
          </a:p>
        </p:txBody>
      </p:sp>
      <p:sp>
        <p:nvSpPr>
          <p:cNvPr id="14339" name="Rectangle 3"/>
          <p:cNvSpPr>
            <a:spLocks noGrp="1" noChangeArrowheads="1"/>
          </p:cNvSpPr>
          <p:nvPr>
            <p:ph sz="half" idx="1"/>
          </p:nvPr>
        </p:nvSpPr>
        <p:spPr>
          <a:xfrm>
            <a:off x="253206" y="1143000"/>
            <a:ext cx="8637588" cy="4916487"/>
          </a:xfrm>
        </p:spPr>
        <p:txBody>
          <a:bodyPr>
            <a:normAutofit/>
          </a:bodyPr>
          <a:lstStyle/>
          <a:p>
            <a:pPr eaLnBrk="1" hangingPunct="1">
              <a:spcBef>
                <a:spcPct val="0"/>
              </a:spcBef>
              <a:buFont typeface="Arial" panose="020B0604020202020204" pitchFamily="34" charset="0"/>
              <a:buChar char="•"/>
            </a:pPr>
            <a:r>
              <a:rPr lang="en-US" altLang="en-US" dirty="0">
                <a:cs typeface="ヒラギノ角ゴ Pro W3"/>
              </a:rPr>
              <a:t>Fatigue/lack of energy, sleeping too much or too little, </a:t>
            </a:r>
          </a:p>
          <a:p>
            <a:pPr eaLnBrk="1" hangingPunct="1">
              <a:spcBef>
                <a:spcPct val="0"/>
              </a:spcBef>
              <a:buFont typeface="Arial" panose="020B0604020202020204" pitchFamily="34" charset="0"/>
              <a:buChar char="•"/>
            </a:pPr>
            <a:r>
              <a:rPr lang="en-US" altLang="en-US" dirty="0">
                <a:cs typeface="ヒラギノ角ゴ Pro W3"/>
              </a:rPr>
              <a:t>Overeating or loss of appetite</a:t>
            </a:r>
          </a:p>
          <a:p>
            <a:pPr eaLnBrk="1" hangingPunct="1">
              <a:spcBef>
                <a:spcPct val="0"/>
              </a:spcBef>
              <a:buFont typeface="Arial" panose="020B0604020202020204" pitchFamily="34" charset="0"/>
              <a:buChar char="•"/>
            </a:pPr>
            <a:r>
              <a:rPr lang="en-US" altLang="en-US" dirty="0">
                <a:cs typeface="ヒラギノ角ゴ Pro W3"/>
              </a:rPr>
              <a:t>Weight loss or gain</a:t>
            </a:r>
          </a:p>
          <a:p>
            <a:pPr eaLnBrk="1" hangingPunct="1">
              <a:spcBef>
                <a:spcPct val="0"/>
              </a:spcBef>
              <a:buFont typeface="Arial" panose="020B0604020202020204" pitchFamily="34" charset="0"/>
              <a:buChar char="•"/>
            </a:pPr>
            <a:r>
              <a:rPr lang="en-US" altLang="en-US" dirty="0">
                <a:cs typeface="ヒラギノ角ゴ Pro W3"/>
              </a:rPr>
              <a:t>Headaches</a:t>
            </a:r>
          </a:p>
          <a:p>
            <a:pPr eaLnBrk="1" hangingPunct="1">
              <a:spcBef>
                <a:spcPct val="0"/>
              </a:spcBef>
              <a:buFont typeface="Arial" panose="020B0604020202020204" pitchFamily="34" charset="0"/>
              <a:buChar char="•"/>
            </a:pPr>
            <a:r>
              <a:rPr lang="en-US" altLang="en-US" dirty="0">
                <a:cs typeface="ヒラギノ角ゴ Pro W3"/>
              </a:rPr>
              <a:t>Crying spells</a:t>
            </a:r>
          </a:p>
          <a:p>
            <a:pPr eaLnBrk="1" hangingPunct="1">
              <a:spcBef>
                <a:spcPct val="0"/>
              </a:spcBef>
              <a:buFont typeface="Arial" panose="020B0604020202020204" pitchFamily="34" charset="0"/>
              <a:buChar char="•"/>
            </a:pPr>
            <a:r>
              <a:rPr lang="en-US" altLang="en-US" dirty="0">
                <a:cs typeface="ヒラギノ角ゴ Pro W3"/>
              </a:rPr>
              <a:t>Withdrawal from others</a:t>
            </a:r>
          </a:p>
          <a:p>
            <a:pPr eaLnBrk="1" hangingPunct="1">
              <a:spcBef>
                <a:spcPct val="0"/>
              </a:spcBef>
              <a:buFont typeface="Arial" panose="020B0604020202020204" pitchFamily="34" charset="0"/>
              <a:buChar char="•"/>
            </a:pPr>
            <a:r>
              <a:rPr lang="en-US" altLang="en-US" dirty="0">
                <a:cs typeface="ヒラギノ角ゴ Pro W3"/>
              </a:rPr>
              <a:t>Neglect of responsibilities</a:t>
            </a:r>
          </a:p>
          <a:p>
            <a:pPr eaLnBrk="1" hangingPunct="1">
              <a:spcBef>
                <a:spcPct val="0"/>
              </a:spcBef>
              <a:buFont typeface="Arial" panose="020B0604020202020204" pitchFamily="34" charset="0"/>
              <a:buChar char="•"/>
            </a:pPr>
            <a:r>
              <a:rPr lang="en-US" altLang="en-US" dirty="0">
                <a:cs typeface="ヒラギノ角ゴ Pro W3"/>
              </a:rPr>
              <a:t>Loss of interest in personal appearance </a:t>
            </a:r>
          </a:p>
          <a:p>
            <a:pPr eaLnBrk="1" hangingPunct="1">
              <a:spcBef>
                <a:spcPct val="0"/>
              </a:spcBef>
              <a:buFont typeface="Arial" panose="020B0604020202020204" pitchFamily="34" charset="0"/>
              <a:buChar char="•"/>
            </a:pPr>
            <a:r>
              <a:rPr lang="en-US" altLang="en-US" dirty="0">
                <a:cs typeface="ヒラギノ角ゴ Pro W3"/>
              </a:rPr>
              <a:t>Loss of motivation</a:t>
            </a:r>
          </a:p>
          <a:p>
            <a:pPr eaLnBrk="1" hangingPunct="1">
              <a:spcBef>
                <a:spcPct val="0"/>
              </a:spcBef>
              <a:buFont typeface="Arial" panose="020B0604020202020204" pitchFamily="34" charset="0"/>
              <a:buChar char="•"/>
            </a:pPr>
            <a:r>
              <a:rPr lang="en-US" altLang="en-US" dirty="0">
                <a:cs typeface="ヒラギノ角ゴ Pro W3"/>
              </a:rPr>
              <a:t>Slow movement,</a:t>
            </a:r>
          </a:p>
          <a:p>
            <a:pPr eaLnBrk="1" hangingPunct="1">
              <a:spcBef>
                <a:spcPct val="0"/>
              </a:spcBef>
              <a:buFont typeface="Arial" panose="020B0604020202020204" pitchFamily="34" charset="0"/>
              <a:buChar char="•"/>
            </a:pPr>
            <a:r>
              <a:rPr lang="en-US" altLang="en-US" dirty="0">
                <a:cs typeface="ヒラギノ角ゴ Pro W3"/>
              </a:rPr>
              <a:t>Use of drugs and alcohol</a:t>
            </a:r>
          </a:p>
          <a:p>
            <a:pPr marL="0" indent="0" eaLnBrk="1" hangingPunct="1">
              <a:spcBef>
                <a:spcPct val="0"/>
              </a:spcBef>
              <a:buFont typeface="Wingdings" pitchFamily="28" charset="2"/>
              <a:buNone/>
            </a:pPr>
            <a:endParaRPr lang="en-US" altLang="en-US" sz="2400" dirty="0"/>
          </a:p>
        </p:txBody>
      </p:sp>
    </p:spTree>
    <p:extLst>
      <p:ext uri="{BB962C8B-B14F-4D97-AF65-F5344CB8AC3E}">
        <p14:creationId xmlns:p14="http://schemas.microsoft.com/office/powerpoint/2010/main" val="2953481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3206" y="265113"/>
            <a:ext cx="8637588" cy="584200"/>
          </a:xfrm>
        </p:spPr>
        <p:txBody>
          <a:bodyPr>
            <a:normAutofit fontScale="90000"/>
          </a:bodyPr>
          <a:lstStyle/>
          <a:p>
            <a:pPr eaLnBrk="1" hangingPunct="1"/>
            <a:r>
              <a:rPr lang="en-US" altLang="en-US" sz="4000" dirty="0"/>
              <a:t>Depression Symptoms </a:t>
            </a:r>
          </a:p>
        </p:txBody>
      </p:sp>
      <p:sp>
        <p:nvSpPr>
          <p:cNvPr id="14339" name="Rectangle 3"/>
          <p:cNvSpPr>
            <a:spLocks noGrp="1" noChangeArrowheads="1"/>
          </p:cNvSpPr>
          <p:nvPr>
            <p:ph sz="half" idx="1"/>
          </p:nvPr>
        </p:nvSpPr>
        <p:spPr>
          <a:xfrm>
            <a:off x="469106" y="1219200"/>
            <a:ext cx="8205787" cy="4916487"/>
          </a:xfrm>
        </p:spPr>
        <p:txBody>
          <a:bodyPr/>
          <a:lstStyle/>
          <a:p>
            <a:pPr marL="0" indent="0" eaLnBrk="1" hangingPunct="1">
              <a:buNone/>
            </a:pPr>
            <a:r>
              <a:rPr lang="en-US" altLang="en-US" dirty="0">
                <a:cs typeface="ヒラギノ角ゴ Pro W3"/>
              </a:rPr>
              <a:t>Feelings of sadness, anxiety, guilt, anger, mood </a:t>
            </a:r>
          </a:p>
          <a:p>
            <a:pPr marL="0" indent="0" eaLnBrk="1" hangingPunct="1">
              <a:buNone/>
            </a:pPr>
            <a:r>
              <a:rPr lang="en-US" altLang="en-US" dirty="0">
                <a:cs typeface="ヒラギノ角ゴ Pro W3"/>
              </a:rPr>
              <a:t>Swings</a:t>
            </a:r>
          </a:p>
          <a:p>
            <a:pPr marL="0" indent="0" eaLnBrk="1" hangingPunct="1">
              <a:buNone/>
            </a:pPr>
            <a:r>
              <a:rPr lang="en-US" altLang="en-US" dirty="0">
                <a:cs typeface="ヒラギノ角ゴ Pro W3"/>
              </a:rPr>
              <a:t>Feelings of helplessness, hopelessness, irritability</a:t>
            </a:r>
          </a:p>
          <a:p>
            <a:pPr marL="0" indent="0" eaLnBrk="1" hangingPunct="1">
              <a:buNone/>
            </a:pPr>
            <a:r>
              <a:rPr lang="en-US" altLang="en-US" dirty="0">
                <a:cs typeface="ヒラギノ角ゴ Pro W3"/>
              </a:rPr>
              <a:t>Frequent self-criticism, self-blame, pessimism impaired memory and concentration</a:t>
            </a:r>
          </a:p>
          <a:p>
            <a:pPr marL="0" indent="0" eaLnBrk="1" hangingPunct="1">
              <a:buNone/>
            </a:pPr>
            <a:r>
              <a:rPr lang="en-US" altLang="en-US" dirty="0">
                <a:cs typeface="ヒラギノ角ゴ Pro W3"/>
              </a:rPr>
              <a:t>Indecisiveness and confusion</a:t>
            </a:r>
          </a:p>
          <a:p>
            <a:pPr marL="0" indent="0" eaLnBrk="1" hangingPunct="1">
              <a:buNone/>
            </a:pPr>
            <a:r>
              <a:rPr lang="en-US" altLang="en-US" dirty="0">
                <a:cs typeface="ヒラギノ角ゴ Pro W3"/>
              </a:rPr>
              <a:t>See oneself in a negative light</a:t>
            </a:r>
          </a:p>
          <a:p>
            <a:pPr marL="0" indent="0" eaLnBrk="1" hangingPunct="1">
              <a:buNone/>
            </a:pPr>
            <a:r>
              <a:rPr lang="en-US" altLang="en-US" dirty="0">
                <a:cs typeface="ヒラギノ角ゴ Pro W3"/>
              </a:rPr>
              <a:t>Thoughts of death and suicide</a:t>
            </a:r>
          </a:p>
          <a:p>
            <a:pPr marL="0" indent="0" eaLnBrk="1" hangingPunct="1">
              <a:buNone/>
            </a:pPr>
            <a:endParaRPr lang="en-US" altLang="en-US" sz="2400" dirty="0">
              <a:cs typeface="ヒラギノ角ゴ Pro W3"/>
            </a:endParaRPr>
          </a:p>
          <a:p>
            <a:pPr marL="0" indent="0" eaLnBrk="1" hangingPunct="1">
              <a:spcBef>
                <a:spcPct val="0"/>
              </a:spcBef>
              <a:buFont typeface="Wingdings" pitchFamily="28" charset="2"/>
              <a:buNone/>
            </a:pPr>
            <a:endParaRPr lang="en-US" altLang="en-US" sz="2400" dirty="0"/>
          </a:p>
        </p:txBody>
      </p:sp>
    </p:spTree>
    <p:extLst>
      <p:ext uri="{BB962C8B-B14F-4D97-AF65-F5344CB8AC3E}">
        <p14:creationId xmlns:p14="http://schemas.microsoft.com/office/powerpoint/2010/main" val="396356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57200" y="273050"/>
            <a:ext cx="7924800" cy="1162050"/>
          </a:xfrm>
        </p:spPr>
        <p:txBody>
          <a:bodyPr/>
          <a:lstStyle/>
          <a:p>
            <a:pPr algn="ctr" eaLnBrk="1" hangingPunct="1"/>
            <a:r>
              <a:rPr lang="en-US" altLang="en-US" sz="4800" b="0" dirty="0"/>
              <a:t>Introduction</a:t>
            </a:r>
          </a:p>
        </p:txBody>
      </p:sp>
      <p:sp>
        <p:nvSpPr>
          <p:cNvPr id="4" name="Content Placeholder 3">
            <a:extLst>
              <a:ext uri="{FF2B5EF4-FFF2-40B4-BE49-F238E27FC236}">
                <a16:creationId xmlns:a16="http://schemas.microsoft.com/office/drawing/2014/main" id="{FB6E1DE7-FC8F-4635-AD99-AD42EFD124A1}"/>
              </a:ext>
            </a:extLst>
          </p:cNvPr>
          <p:cNvSpPr>
            <a:spLocks noGrp="1"/>
          </p:cNvSpPr>
          <p:nvPr>
            <p:ph idx="1"/>
          </p:nvPr>
        </p:nvSpPr>
        <p:spPr/>
        <p:txBody>
          <a:bodyPr/>
          <a:lstStyle/>
          <a:p>
            <a:endParaRPr lang="en-US" dirty="0"/>
          </a:p>
        </p:txBody>
      </p:sp>
      <p:sp>
        <p:nvSpPr>
          <p:cNvPr id="5123" name="Rectangle 3"/>
          <p:cNvSpPr>
            <a:spLocks noGrp="1" noChangeArrowheads="1"/>
          </p:cNvSpPr>
          <p:nvPr>
            <p:ph type="body" sz="half" idx="2"/>
          </p:nvPr>
        </p:nvSpPr>
        <p:spPr>
          <a:xfrm>
            <a:off x="457200" y="1435100"/>
            <a:ext cx="4724400" cy="4889500"/>
          </a:xfrm>
        </p:spPr>
        <p:txBody>
          <a:bodyPr/>
          <a:lstStyle/>
          <a:p>
            <a:pPr marL="0" indent="0" eaLnBrk="1" hangingPunct="1">
              <a:spcBef>
                <a:spcPct val="0"/>
              </a:spcBef>
              <a:buFont typeface="Wingdings" pitchFamily="28" charset="2"/>
              <a:buNone/>
            </a:pPr>
            <a:r>
              <a:rPr lang="en-US" altLang="en-US" sz="2400" i="1" dirty="0"/>
              <a:t>Mental disorders </a:t>
            </a:r>
            <a:r>
              <a:rPr lang="en-US" altLang="en-US" sz="2400" dirty="0"/>
              <a:t>were once thought to affect very few, but today we know the opposite is true.</a:t>
            </a:r>
          </a:p>
          <a:p>
            <a:pPr marL="0" indent="0" eaLnBrk="1" hangingPunct="1">
              <a:spcBef>
                <a:spcPct val="0"/>
              </a:spcBef>
              <a:buFont typeface="Wingdings" pitchFamily="28" charset="2"/>
              <a:buNone/>
            </a:pPr>
            <a:r>
              <a:rPr lang="en-US" altLang="en-US" sz="2400" dirty="0"/>
              <a:t> </a:t>
            </a:r>
          </a:p>
          <a:p>
            <a:pPr marL="0" indent="0" eaLnBrk="1" hangingPunct="1">
              <a:spcBef>
                <a:spcPct val="0"/>
              </a:spcBef>
              <a:buFont typeface="Wingdings" pitchFamily="28" charset="2"/>
              <a:buNone/>
            </a:pPr>
            <a:r>
              <a:rPr lang="en-US" altLang="en-US" sz="2400" dirty="0"/>
              <a:t>Many people with these conditions lead full, productive, and productive lives despite living with a diagnosis such as substance use disorder, eating disorder, depression, bipolar disorder, autism or schizophrenia</a:t>
            </a:r>
          </a:p>
        </p:txBody>
      </p:sp>
    </p:spTree>
    <p:extLst>
      <p:ext uri="{BB962C8B-B14F-4D97-AF65-F5344CB8AC3E}">
        <p14:creationId xmlns:p14="http://schemas.microsoft.com/office/powerpoint/2010/main" val="227399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Dual Diagnosis</a:t>
            </a:r>
          </a:p>
        </p:txBody>
      </p:sp>
      <p:sp>
        <p:nvSpPr>
          <p:cNvPr id="84995" name="Rectangle 3"/>
          <p:cNvSpPr>
            <a:spLocks noGrp="1" noChangeArrowheads="1"/>
          </p:cNvSpPr>
          <p:nvPr>
            <p:ph idx="1"/>
          </p:nvPr>
        </p:nvSpPr>
        <p:spPr/>
        <p:txBody>
          <a:bodyPr>
            <a:normAutofit fontScale="92500" lnSpcReduction="20000"/>
          </a:bodyPr>
          <a:lstStyle/>
          <a:p>
            <a:pPr>
              <a:lnSpc>
                <a:spcPct val="90000"/>
              </a:lnSpc>
            </a:pPr>
            <a:r>
              <a:rPr lang="en-US" altLang="en-US" sz="2800" dirty="0"/>
              <a:t>According to reports published in the </a:t>
            </a:r>
            <a:r>
              <a:rPr lang="en-US" altLang="en-US" sz="2800" i="1" dirty="0"/>
              <a:t>Journal of the American Medical Association (JAMA)</a:t>
            </a:r>
            <a:r>
              <a:rPr lang="en-US" altLang="en-US" sz="2800" dirty="0"/>
              <a:t>:</a:t>
            </a:r>
          </a:p>
          <a:p>
            <a:pPr>
              <a:lnSpc>
                <a:spcPct val="90000"/>
              </a:lnSpc>
              <a:buFont typeface="Wingdings" panose="05000000000000000000" pitchFamily="2" charset="2"/>
              <a:buNone/>
            </a:pPr>
            <a:endParaRPr lang="en-US" altLang="en-US" sz="2800" dirty="0"/>
          </a:p>
          <a:p>
            <a:pPr>
              <a:lnSpc>
                <a:spcPct val="90000"/>
              </a:lnSpc>
            </a:pPr>
            <a:r>
              <a:rPr lang="en-US" altLang="en-US" sz="2800" dirty="0"/>
              <a:t>Roughly 50 percent of individuals with severe mental disorders are affected by substance abuse</a:t>
            </a:r>
          </a:p>
          <a:p>
            <a:pPr>
              <a:lnSpc>
                <a:spcPct val="90000"/>
              </a:lnSpc>
              <a:buFont typeface="Wingdings" panose="05000000000000000000" pitchFamily="2" charset="2"/>
              <a:buNone/>
            </a:pPr>
            <a:endParaRPr lang="en-US" altLang="en-US" sz="2800" dirty="0"/>
          </a:p>
          <a:p>
            <a:pPr>
              <a:lnSpc>
                <a:spcPct val="90000"/>
              </a:lnSpc>
            </a:pPr>
            <a:r>
              <a:rPr lang="en-US" altLang="en-US" sz="2800" dirty="0"/>
              <a:t>Thirty-seven percent of alcohol abusers and 53 percent of drug abusers also have at least one serious mental illness</a:t>
            </a:r>
          </a:p>
          <a:p>
            <a:pPr>
              <a:lnSpc>
                <a:spcPct val="90000"/>
              </a:lnSpc>
              <a:buFont typeface="Wingdings" panose="05000000000000000000" pitchFamily="2" charset="2"/>
              <a:buNone/>
            </a:pPr>
            <a:endParaRPr lang="en-US" altLang="en-US" sz="2800" dirty="0">
              <a:solidFill>
                <a:srgbClr val="333333"/>
              </a:solidFill>
              <a:latin typeface="Verdana" panose="020B0604030504040204" pitchFamily="34" charset="0"/>
            </a:endParaRPr>
          </a:p>
        </p:txBody>
      </p:sp>
    </p:spTree>
    <p:extLst>
      <p:ext uri="{BB962C8B-B14F-4D97-AF65-F5344CB8AC3E}">
        <p14:creationId xmlns:p14="http://schemas.microsoft.com/office/powerpoint/2010/main" val="392883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Dual Diagnosis</a:t>
            </a:r>
          </a:p>
        </p:txBody>
      </p:sp>
      <p:sp>
        <p:nvSpPr>
          <p:cNvPr id="87043" name="Rectangle 3"/>
          <p:cNvSpPr>
            <a:spLocks noGrp="1" noChangeArrowheads="1"/>
          </p:cNvSpPr>
          <p:nvPr>
            <p:ph idx="1"/>
          </p:nvPr>
        </p:nvSpPr>
        <p:spPr>
          <a:xfrm>
            <a:off x="328613" y="2362200"/>
            <a:ext cx="8208962" cy="3694113"/>
          </a:xfrm>
        </p:spPr>
        <p:txBody>
          <a:bodyPr/>
          <a:lstStyle/>
          <a:p>
            <a:pPr>
              <a:lnSpc>
                <a:spcPct val="90000"/>
              </a:lnSpc>
            </a:pPr>
            <a:r>
              <a:rPr lang="en-US" altLang="en-US" dirty="0"/>
              <a:t>Violence is more prevalent among the dually diagnosed</a:t>
            </a:r>
          </a:p>
          <a:p>
            <a:pPr>
              <a:lnSpc>
                <a:spcPct val="90000"/>
              </a:lnSpc>
              <a:buFont typeface="Wingdings" panose="05000000000000000000" pitchFamily="2" charset="2"/>
              <a:buNone/>
            </a:pPr>
            <a:endParaRPr lang="en-US" altLang="en-US" dirty="0"/>
          </a:p>
          <a:p>
            <a:pPr>
              <a:lnSpc>
                <a:spcPct val="90000"/>
              </a:lnSpc>
            </a:pPr>
            <a:r>
              <a:rPr lang="en-US" altLang="en-US" dirty="0"/>
              <a:t>Domestic violence and suicide attempts are more common</a:t>
            </a:r>
          </a:p>
          <a:p>
            <a:pPr>
              <a:lnSpc>
                <a:spcPct val="90000"/>
              </a:lnSpc>
              <a:buFont typeface="Wingdings" panose="05000000000000000000" pitchFamily="2" charset="2"/>
              <a:buNone/>
            </a:pPr>
            <a:endParaRPr lang="en-US" altLang="en-US" dirty="0"/>
          </a:p>
          <a:p>
            <a:pPr>
              <a:lnSpc>
                <a:spcPct val="90000"/>
              </a:lnSpc>
            </a:pPr>
            <a:r>
              <a:rPr lang="en-US" altLang="en-US" dirty="0"/>
              <a:t>Sexual abuse is also more of a problem</a:t>
            </a:r>
          </a:p>
          <a:p>
            <a:pPr>
              <a:lnSpc>
                <a:spcPct val="90000"/>
              </a:lnSpc>
            </a:pPr>
            <a:endParaRPr lang="en-US" altLang="en-US" dirty="0"/>
          </a:p>
        </p:txBody>
      </p:sp>
    </p:spTree>
    <p:extLst>
      <p:ext uri="{BB962C8B-B14F-4D97-AF65-F5344CB8AC3E}">
        <p14:creationId xmlns:p14="http://schemas.microsoft.com/office/powerpoint/2010/main" val="250287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17500" y="714375"/>
            <a:ext cx="8637588" cy="769938"/>
          </a:xfrm>
        </p:spPr>
        <p:txBody>
          <a:bodyPr/>
          <a:lstStyle/>
          <a:p>
            <a:pPr eaLnBrk="1" hangingPunct="1"/>
            <a:r>
              <a:rPr lang="en-US" altLang="en-US"/>
              <a:t>Traumatic Brain Injury</a:t>
            </a:r>
            <a:endParaRPr lang="en-US" altLang="en-US" sz="3600"/>
          </a:p>
        </p:txBody>
      </p:sp>
      <p:sp>
        <p:nvSpPr>
          <p:cNvPr id="12291" name="Rectangle 3"/>
          <p:cNvSpPr>
            <a:spLocks noGrp="1" noChangeArrowheads="1"/>
          </p:cNvSpPr>
          <p:nvPr>
            <p:ph sz="half" idx="1"/>
          </p:nvPr>
        </p:nvSpPr>
        <p:spPr>
          <a:xfrm>
            <a:off x="319272" y="1676400"/>
            <a:ext cx="8358187" cy="4114800"/>
          </a:xfrm>
        </p:spPr>
        <p:txBody>
          <a:bodyPr/>
          <a:lstStyle/>
          <a:p>
            <a:pPr marL="0" indent="0" eaLnBrk="1" hangingPunct="1">
              <a:spcBef>
                <a:spcPct val="0"/>
              </a:spcBef>
              <a:buFont typeface="Wingdings" pitchFamily="28" charset="2"/>
              <a:buNone/>
            </a:pPr>
            <a:r>
              <a:rPr lang="en-US" altLang="en-US" dirty="0"/>
              <a:t>Traumatic brain injury (TBI), a form of acquired brain injury, occurs when a sudden trauma causes damage to the brain. </a:t>
            </a:r>
          </a:p>
          <a:p>
            <a:pPr marL="0" indent="0" eaLnBrk="1" hangingPunct="1">
              <a:spcBef>
                <a:spcPct val="0"/>
              </a:spcBef>
              <a:buFont typeface="Wingdings" pitchFamily="28" charset="2"/>
              <a:buNone/>
            </a:pPr>
            <a:endParaRPr lang="en-US" altLang="en-US" dirty="0"/>
          </a:p>
          <a:p>
            <a:pPr marL="0" indent="0" eaLnBrk="1" hangingPunct="1">
              <a:spcBef>
                <a:spcPct val="0"/>
              </a:spcBef>
              <a:buFont typeface="Wingdings" pitchFamily="28" charset="2"/>
              <a:buNone/>
            </a:pPr>
            <a:r>
              <a:rPr lang="en-US" altLang="en-US" dirty="0"/>
              <a:t>TBI can result when the head suddenly and violently hits an object, or when an object pierces the skull and enters brain tissue.</a:t>
            </a:r>
            <a:endParaRPr lang="en-US" altLang="en-US" b="1" dirty="0"/>
          </a:p>
          <a:p>
            <a:pPr marL="0" indent="0" eaLnBrk="1" hangingPunct="1">
              <a:spcBef>
                <a:spcPct val="0"/>
              </a:spcBef>
              <a:buFont typeface="Wingdings" pitchFamily="28" charset="2"/>
              <a:buNone/>
            </a:pPr>
            <a:r>
              <a:rPr lang="en-US" altLang="en-US" dirty="0"/>
              <a:t> </a:t>
            </a:r>
            <a:endParaRPr lang="en-US" altLang="en-US" b="1" dirty="0"/>
          </a:p>
          <a:p>
            <a:pPr marL="0" indent="0" eaLnBrk="1" hangingPunct="1">
              <a:spcBef>
                <a:spcPct val="0"/>
              </a:spcBef>
              <a:buFont typeface="Wingdings" pitchFamily="28" charset="2"/>
              <a:buNone/>
            </a:pPr>
            <a:r>
              <a:rPr lang="en-US" altLang="en-US" dirty="0"/>
              <a:t>Symptoms of a TBI can be mild, moderate, or severe, depending on the extent of the damage to the brain.</a:t>
            </a:r>
            <a:endParaRPr lang="en-US" altLang="en-US" b="1" dirty="0"/>
          </a:p>
          <a:p>
            <a:pPr marL="0" indent="0" eaLnBrk="1" hangingPunct="1">
              <a:spcBef>
                <a:spcPct val="0"/>
              </a:spcBef>
              <a:buFont typeface="Wingdings" pitchFamily="28" charset="2"/>
              <a:buNone/>
            </a:pPr>
            <a:endParaRPr lang="en-US" altLang="en-US" sz="4000" b="1" dirty="0"/>
          </a:p>
        </p:txBody>
      </p:sp>
    </p:spTree>
    <p:extLst>
      <p:ext uri="{BB962C8B-B14F-4D97-AF65-F5344CB8AC3E}">
        <p14:creationId xmlns:p14="http://schemas.microsoft.com/office/powerpoint/2010/main" val="79594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17500" y="776288"/>
            <a:ext cx="8637588" cy="708025"/>
          </a:xfrm>
        </p:spPr>
        <p:txBody>
          <a:bodyPr>
            <a:normAutofit/>
          </a:bodyPr>
          <a:lstStyle/>
          <a:p>
            <a:pPr eaLnBrk="1" hangingPunct="1"/>
            <a:r>
              <a:rPr lang="en-US" altLang="en-US" sz="4000" dirty="0"/>
              <a:t>Building Blocks to de-escalation</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sz="3600" dirty="0"/>
              <a:t>Building blocks to de-escalation:</a:t>
            </a:r>
          </a:p>
          <a:p>
            <a:pPr marL="0" indent="0" eaLnBrk="1" hangingPunct="1">
              <a:spcBef>
                <a:spcPct val="0"/>
              </a:spcBef>
              <a:buFont typeface="Wingdings" panose="05000000000000000000" pitchFamily="2" charset="2"/>
              <a:buNone/>
            </a:pPr>
            <a:r>
              <a:rPr lang="en-US" altLang="en-US" sz="3600" dirty="0"/>
              <a:t>	</a:t>
            </a:r>
          </a:p>
          <a:p>
            <a:pPr eaLnBrk="1" hangingPunct="1">
              <a:spcBef>
                <a:spcPct val="0"/>
              </a:spcBef>
              <a:buSzPct val="100000"/>
              <a:buFont typeface="Arial" panose="020B0604020202020204" pitchFamily="34" charset="0"/>
              <a:buChar char="•"/>
            </a:pPr>
            <a:r>
              <a:rPr lang="en-US" altLang="en-US" sz="3600" dirty="0"/>
              <a:t>Patience</a:t>
            </a:r>
          </a:p>
          <a:p>
            <a:pPr eaLnBrk="1" hangingPunct="1">
              <a:spcBef>
                <a:spcPct val="0"/>
              </a:spcBef>
              <a:buSzPct val="100000"/>
              <a:buFont typeface="Arial" panose="020B0604020202020204" pitchFamily="34" charset="0"/>
              <a:buChar char="•"/>
            </a:pPr>
            <a:r>
              <a:rPr lang="en-US" altLang="en-US" sz="3600" dirty="0"/>
              <a:t>Empathy</a:t>
            </a:r>
          </a:p>
          <a:p>
            <a:pPr eaLnBrk="1" hangingPunct="1">
              <a:spcBef>
                <a:spcPct val="0"/>
              </a:spcBef>
              <a:buSzPct val="100000"/>
              <a:buFont typeface="Arial" panose="020B0604020202020204" pitchFamily="34" charset="0"/>
              <a:buChar char="•"/>
            </a:pPr>
            <a:r>
              <a:rPr lang="en-US" altLang="en-US" sz="3600" dirty="0"/>
              <a:t>Professionalism</a:t>
            </a:r>
          </a:p>
          <a:p>
            <a:pPr eaLnBrk="1" hangingPunct="1">
              <a:spcBef>
                <a:spcPct val="0"/>
              </a:spcBef>
              <a:buSzPct val="100000"/>
              <a:buFont typeface="Arial" panose="020B0604020202020204" pitchFamily="34" charset="0"/>
              <a:buChar char="•"/>
            </a:pPr>
            <a:r>
              <a:rPr lang="en-US" altLang="en-US" sz="3600" dirty="0"/>
              <a:t>Compassion </a:t>
            </a:r>
          </a:p>
          <a:p>
            <a:pPr marL="0" indent="0" eaLnBrk="1" hangingPunct="1">
              <a:spcBef>
                <a:spcPct val="0"/>
              </a:spcBef>
              <a:buFont typeface="Wingdings" panose="05000000000000000000" pitchFamily="2" charset="2"/>
              <a:buNone/>
            </a:pPr>
            <a:endParaRPr lang="en-US" altLang="en-US" sz="3600" dirty="0"/>
          </a:p>
          <a:p>
            <a:pPr marL="0" indent="0" eaLnBrk="1" hangingPunct="1">
              <a:spcBef>
                <a:spcPct val="0"/>
              </a:spcBef>
              <a:buFont typeface="Wingdings" panose="05000000000000000000" pitchFamily="2" charset="2"/>
              <a:buNone/>
            </a:pPr>
            <a:endParaRPr lang="en-US" altLang="en-US" sz="3600" dirty="0"/>
          </a:p>
        </p:txBody>
      </p:sp>
    </p:spTree>
    <p:extLst>
      <p:ext uri="{BB962C8B-B14F-4D97-AF65-F5344CB8AC3E}">
        <p14:creationId xmlns:p14="http://schemas.microsoft.com/office/powerpoint/2010/main" val="1659109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17500" y="776288"/>
            <a:ext cx="8637588" cy="708025"/>
          </a:xfrm>
        </p:spPr>
        <p:txBody>
          <a:bodyPr/>
          <a:lstStyle/>
          <a:p>
            <a:pPr eaLnBrk="1" hangingPunct="1"/>
            <a:r>
              <a:rPr lang="en-US" altLang="en-US" sz="4000"/>
              <a:t>Patience</a:t>
            </a:r>
          </a:p>
        </p:txBody>
      </p:sp>
      <p:sp>
        <p:nvSpPr>
          <p:cNvPr id="9728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i="1" dirty="0"/>
              <a:t>Most people with mental illness are not violent, but for their own safety and the safety of others, officers should be aware that some people with mental illness who are agitated and possibly dilutional, or paranoid may act erratically, sometimes violently. If the person is acting erratically, but not directly threatening any other person or him- or herself, </a:t>
            </a:r>
            <a:r>
              <a:rPr lang="en-US" altLang="en-US" b="1" i="1" u="sng" dirty="0"/>
              <a:t>such an individual should be given time to calm down</a:t>
            </a:r>
            <a:r>
              <a:rPr lang="en-US" altLang="en-US" i="1" dirty="0"/>
              <a:t>.</a:t>
            </a:r>
            <a:endParaRPr lang="en-US" altLang="en-US" dirty="0"/>
          </a:p>
          <a:p>
            <a:pPr marL="0" indent="0" eaLnBrk="1" hangingPunct="1">
              <a:spcBef>
                <a:spcPct val="0"/>
              </a:spcBef>
              <a:buFont typeface="Wingdings" panose="05000000000000000000" pitchFamily="2" charset="2"/>
              <a:buNone/>
            </a:pPr>
            <a:endParaRPr lang="en-US" altLang="en-US" sz="3600" dirty="0"/>
          </a:p>
        </p:txBody>
      </p:sp>
    </p:spTree>
    <p:extLst>
      <p:ext uri="{BB962C8B-B14F-4D97-AF65-F5344CB8AC3E}">
        <p14:creationId xmlns:p14="http://schemas.microsoft.com/office/powerpoint/2010/main" val="3638962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17500" y="776288"/>
            <a:ext cx="8637588" cy="708025"/>
          </a:xfrm>
        </p:spPr>
        <p:txBody>
          <a:bodyPr/>
          <a:lstStyle/>
          <a:p>
            <a:pPr eaLnBrk="1" hangingPunct="1"/>
            <a:r>
              <a:rPr lang="en-US" altLang="en-US" sz="4000"/>
              <a:t>Empathy</a:t>
            </a:r>
          </a:p>
        </p:txBody>
      </p:sp>
      <p:sp>
        <p:nvSpPr>
          <p:cNvPr id="99331" name="Rectangle 3"/>
          <p:cNvSpPr>
            <a:spLocks noGrp="1" noChangeArrowheads="1"/>
          </p:cNvSpPr>
          <p:nvPr>
            <p:ph sz="half" idx="1"/>
          </p:nvPr>
        </p:nvSpPr>
        <p:spPr>
          <a:xfrm>
            <a:off x="328613" y="1941513"/>
            <a:ext cx="8434387" cy="4114800"/>
          </a:xfrm>
        </p:spPr>
        <p:txBody>
          <a:bodyPr>
            <a:normAutofit/>
          </a:bodyPr>
          <a:lstStyle/>
          <a:p>
            <a:pPr marL="0" indent="0" eaLnBrk="1" hangingPunct="1">
              <a:spcBef>
                <a:spcPct val="0"/>
              </a:spcBef>
              <a:buFont typeface="Wingdings" panose="05000000000000000000" pitchFamily="2" charset="2"/>
              <a:buNone/>
            </a:pPr>
            <a:r>
              <a:rPr lang="en-US" altLang="en-US" sz="3200" dirty="0"/>
              <a:t>Empathy means to accurately and sensitively understand the other person's experience, feelings, and concerns.  The empathetic officer will accurately sense the person's feelings as if they were his or her own without becoming lost in the other person's concerns and without being judgmental.  </a:t>
            </a:r>
          </a:p>
        </p:txBody>
      </p:sp>
    </p:spTree>
    <p:extLst>
      <p:ext uri="{BB962C8B-B14F-4D97-AF65-F5344CB8AC3E}">
        <p14:creationId xmlns:p14="http://schemas.microsoft.com/office/powerpoint/2010/main" val="2775200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17500" y="776288"/>
            <a:ext cx="8637588" cy="708025"/>
          </a:xfrm>
        </p:spPr>
        <p:txBody>
          <a:bodyPr/>
          <a:lstStyle/>
          <a:p>
            <a:pPr eaLnBrk="1" hangingPunct="1"/>
            <a:r>
              <a:rPr lang="en-US" altLang="en-US" dirty="0"/>
              <a:t>Empathy</a:t>
            </a:r>
          </a:p>
        </p:txBody>
      </p:sp>
      <p:sp>
        <p:nvSpPr>
          <p:cNvPr id="101379"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sz="3600" dirty="0"/>
              <a:t>If the officer can effectively show empathetic understanding, then he or she will be setting up the conditions whereby the crisis situation is more likely to be defused, calmed, and contained.</a:t>
            </a:r>
          </a:p>
        </p:txBody>
      </p:sp>
    </p:spTree>
    <p:extLst>
      <p:ext uri="{BB962C8B-B14F-4D97-AF65-F5344CB8AC3E}">
        <p14:creationId xmlns:p14="http://schemas.microsoft.com/office/powerpoint/2010/main" val="1386696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17500" y="776288"/>
            <a:ext cx="8637588" cy="708025"/>
          </a:xfrm>
        </p:spPr>
        <p:txBody>
          <a:bodyPr/>
          <a:lstStyle/>
          <a:p>
            <a:pPr eaLnBrk="1" hangingPunct="1"/>
            <a:r>
              <a:rPr lang="en-US" altLang="en-US" dirty="0"/>
              <a:t>Empathy</a:t>
            </a:r>
          </a:p>
        </p:txBody>
      </p:sp>
      <p:sp>
        <p:nvSpPr>
          <p:cNvPr id="103427" name="Rectangle 3"/>
          <p:cNvSpPr>
            <a:spLocks noGrp="1" noChangeArrowheads="1"/>
          </p:cNvSpPr>
          <p:nvPr>
            <p:ph sz="half" idx="1"/>
          </p:nvPr>
        </p:nvSpPr>
        <p:spPr>
          <a:xfrm>
            <a:off x="317500" y="1676400"/>
            <a:ext cx="8434387" cy="4114800"/>
          </a:xfrm>
        </p:spPr>
        <p:txBody>
          <a:bodyPr>
            <a:normAutofit lnSpcReduction="10000"/>
          </a:bodyPr>
          <a:lstStyle/>
          <a:p>
            <a:pPr marL="0" indent="0" eaLnBrk="1" hangingPunct="1">
              <a:spcBef>
                <a:spcPct val="0"/>
              </a:spcBef>
              <a:buFont typeface="Wingdings" panose="05000000000000000000" pitchFamily="2" charset="2"/>
              <a:buNone/>
            </a:pPr>
            <a:r>
              <a:rPr lang="en-US" altLang="en-US" sz="3200" i="1" dirty="0"/>
              <a:t>Officers who practice and use, (over and over again) the techniques of empathetic understanding, will become more proficient and more successful as time goes on</a:t>
            </a:r>
            <a:r>
              <a:rPr lang="en-US" altLang="en-US" sz="3200" dirty="0"/>
              <a:t>.  </a:t>
            </a:r>
          </a:p>
          <a:p>
            <a:pPr marL="0" indent="0" eaLnBrk="1" hangingPunct="1">
              <a:spcBef>
                <a:spcPct val="0"/>
              </a:spcBef>
              <a:buFont typeface="Wingdings" panose="05000000000000000000" pitchFamily="2" charset="2"/>
              <a:buNone/>
            </a:pPr>
            <a:endParaRPr lang="en-US" altLang="en-US" sz="3200" dirty="0"/>
          </a:p>
          <a:p>
            <a:pPr marL="0" indent="0" eaLnBrk="1" hangingPunct="1">
              <a:spcBef>
                <a:spcPct val="0"/>
              </a:spcBef>
              <a:buFont typeface="Wingdings" panose="05000000000000000000" pitchFamily="2" charset="2"/>
              <a:buNone/>
            </a:pPr>
            <a:r>
              <a:rPr lang="en-US" altLang="en-US" sz="3200" dirty="0"/>
              <a:t>Empathetic responding is a skill that will make officers more successful not only in police work but also in one's daily living.</a:t>
            </a:r>
          </a:p>
        </p:txBody>
      </p:sp>
    </p:spTree>
    <p:extLst>
      <p:ext uri="{BB962C8B-B14F-4D97-AF65-F5344CB8AC3E}">
        <p14:creationId xmlns:p14="http://schemas.microsoft.com/office/powerpoint/2010/main" val="3870985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90286" y="381000"/>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28613" y="1600200"/>
            <a:ext cx="8626475" cy="4456113"/>
          </a:xfrm>
        </p:spPr>
        <p:txBody>
          <a:bodyPr>
            <a:normAutofit lnSpcReduction="10000"/>
          </a:bodyPr>
          <a:lstStyle/>
          <a:p>
            <a:pPr marL="0" indent="0" eaLnBrk="1" hangingPunct="1">
              <a:spcBef>
                <a:spcPct val="0"/>
              </a:spcBef>
              <a:buFont typeface="Wingdings" panose="05000000000000000000" pitchFamily="2" charset="2"/>
              <a:buNone/>
            </a:pPr>
            <a:r>
              <a:rPr lang="en-US" altLang="en-US" sz="3200" dirty="0"/>
              <a:t>Four Sub-Types in Crisis Response </a:t>
            </a:r>
          </a:p>
          <a:p>
            <a:pPr marL="0" indent="0" eaLnBrk="1" hangingPunct="1">
              <a:spcBef>
                <a:spcPct val="0"/>
              </a:spcBef>
              <a:buFont typeface="Wingdings" panose="05000000000000000000" pitchFamily="2" charset="2"/>
              <a:buNone/>
            </a:pPr>
            <a:endParaRPr lang="en-US" altLang="en-US" sz="3200" dirty="0"/>
          </a:p>
          <a:p>
            <a:pPr marL="0" indent="0" eaLnBrk="1" hangingPunct="1">
              <a:spcBef>
                <a:spcPct val="0"/>
              </a:spcBef>
              <a:buFont typeface="Wingdings" panose="05000000000000000000" pitchFamily="2" charset="2"/>
              <a:buNone/>
            </a:pPr>
            <a:r>
              <a:rPr lang="en-US" altLang="en-US" sz="3200" dirty="0"/>
              <a:t>	1.	Loss of reality (LOR)</a:t>
            </a:r>
          </a:p>
          <a:p>
            <a:pPr marL="0" indent="0" eaLnBrk="1" hangingPunct="1">
              <a:spcBef>
                <a:spcPct val="0"/>
              </a:spcBef>
              <a:buFont typeface="Wingdings" panose="05000000000000000000" pitchFamily="2" charset="2"/>
              <a:buNone/>
            </a:pPr>
            <a:r>
              <a:rPr lang="en-US" altLang="en-US" sz="3200" dirty="0"/>
              <a:t>	</a:t>
            </a:r>
          </a:p>
          <a:p>
            <a:pPr marL="0" indent="0" eaLnBrk="1" hangingPunct="1">
              <a:spcBef>
                <a:spcPct val="0"/>
              </a:spcBef>
              <a:buFont typeface="Wingdings" panose="05000000000000000000" pitchFamily="2" charset="2"/>
              <a:buNone/>
            </a:pPr>
            <a:r>
              <a:rPr lang="en-US" altLang="en-US" sz="3200" dirty="0"/>
              <a:t>	2.	Loss of hope (LOH)</a:t>
            </a:r>
          </a:p>
          <a:p>
            <a:pPr marL="0" indent="0" eaLnBrk="1" hangingPunct="1">
              <a:spcBef>
                <a:spcPct val="0"/>
              </a:spcBef>
              <a:buFont typeface="Wingdings" panose="05000000000000000000" pitchFamily="2" charset="2"/>
              <a:buNone/>
            </a:pPr>
            <a:r>
              <a:rPr lang="en-US" altLang="en-US" sz="3200" dirty="0"/>
              <a:t>	</a:t>
            </a:r>
          </a:p>
          <a:p>
            <a:pPr marL="0" indent="0" eaLnBrk="1" hangingPunct="1">
              <a:spcBef>
                <a:spcPct val="0"/>
              </a:spcBef>
              <a:buFont typeface="Wingdings" panose="05000000000000000000" pitchFamily="2" charset="2"/>
              <a:buNone/>
            </a:pPr>
            <a:r>
              <a:rPr lang="en-US" altLang="en-US" sz="3200" dirty="0"/>
              <a:t>	3.	Loss of control (LOC)</a:t>
            </a:r>
          </a:p>
          <a:p>
            <a:pPr marL="0" indent="0" eaLnBrk="1" hangingPunct="1">
              <a:spcBef>
                <a:spcPct val="0"/>
              </a:spcBef>
              <a:buFont typeface="Wingdings" panose="05000000000000000000" pitchFamily="2" charset="2"/>
              <a:buNone/>
            </a:pPr>
            <a:r>
              <a:rPr lang="en-US" altLang="en-US" sz="3200" dirty="0"/>
              <a:t>	</a:t>
            </a:r>
          </a:p>
          <a:p>
            <a:pPr marL="0" indent="0" eaLnBrk="1" hangingPunct="1">
              <a:spcBef>
                <a:spcPct val="0"/>
              </a:spcBef>
              <a:buFont typeface="Wingdings" panose="05000000000000000000" pitchFamily="2" charset="2"/>
              <a:buNone/>
            </a:pPr>
            <a:r>
              <a:rPr lang="en-US" altLang="en-US" sz="3200" dirty="0"/>
              <a:t>	4.	Loss of perspective (LOP)</a:t>
            </a:r>
          </a:p>
        </p:txBody>
      </p:sp>
    </p:spTree>
    <p:extLst>
      <p:ext uri="{BB962C8B-B14F-4D97-AF65-F5344CB8AC3E}">
        <p14:creationId xmlns:p14="http://schemas.microsoft.com/office/powerpoint/2010/main" val="4052868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6" end="6"/>
                                            </p:txEl>
                                          </p:spTgt>
                                        </p:tgtEl>
                                        <p:attrNameLst>
                                          <p:attrName>style.visibility</p:attrName>
                                        </p:attrNameLst>
                                      </p:cBhvr>
                                      <p:to>
                                        <p:strVal val="visible"/>
                                      </p:to>
                                    </p:set>
                                    <p:anim calcmode="lin" valueType="num">
                                      <p:cBhvr additive="base">
                                        <p:cTn id="25"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8" end="8"/>
                                            </p:txEl>
                                          </p:spTgt>
                                        </p:tgtEl>
                                        <p:attrNameLst>
                                          <p:attrName>style.visibility</p:attrName>
                                        </p:attrNameLst>
                                      </p:cBhvr>
                                      <p:to>
                                        <p:strVal val="visible"/>
                                      </p:to>
                                    </p:set>
                                    <p:anim calcmode="lin" valueType="num">
                                      <p:cBhvr additive="base">
                                        <p:cTn id="31"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17500" y="776288"/>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dirty="0"/>
              <a:t>1.	Loss of reality (LOR)</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Delusions (false beliefs) -  Hallucinations (hearing or seeing things).</a:t>
            </a:r>
          </a:p>
          <a:p>
            <a:pPr marL="0" indent="0" eaLnBrk="1" hangingPunct="1">
              <a:spcBef>
                <a:spcPct val="0"/>
              </a:spcBef>
              <a:buFont typeface="Wingdings" panose="05000000000000000000" pitchFamily="2" charset="2"/>
              <a:buNone/>
            </a:pPr>
            <a:r>
              <a:rPr lang="en-US" altLang="en-US" dirty="0"/>
              <a:t>Ways to </a:t>
            </a:r>
            <a:r>
              <a:rPr lang="en-US" altLang="en-US" b="1" dirty="0"/>
              <a:t>negatively</a:t>
            </a:r>
            <a:r>
              <a:rPr lang="en-US" altLang="en-US" dirty="0"/>
              <a:t> impact this situation:</a:t>
            </a:r>
          </a:p>
          <a:p>
            <a:pPr marL="1084263" indent="-509588" eaLnBrk="1" hangingPunct="1">
              <a:spcBef>
                <a:spcPct val="0"/>
              </a:spcBef>
              <a:buNone/>
            </a:pPr>
            <a:r>
              <a:rPr lang="en-US" altLang="en-US" dirty="0"/>
              <a:t>Yelling/over reliance on commands</a:t>
            </a:r>
          </a:p>
          <a:p>
            <a:pPr marL="1084263" indent="-509588" eaLnBrk="1" hangingPunct="1">
              <a:spcBef>
                <a:spcPct val="0"/>
              </a:spcBef>
              <a:buFont typeface="Wingdings" panose="05000000000000000000" pitchFamily="2" charset="2"/>
              <a:buNone/>
            </a:pPr>
            <a:r>
              <a:rPr lang="en-US" altLang="en-US" dirty="0"/>
              <a:t>Pointing a weapon</a:t>
            </a:r>
          </a:p>
          <a:p>
            <a:pPr marL="1084263" indent="-509588" eaLnBrk="1" hangingPunct="1">
              <a:spcBef>
                <a:spcPct val="0"/>
              </a:spcBef>
              <a:buFont typeface="Wingdings" panose="05000000000000000000" pitchFamily="2" charset="2"/>
              <a:buNone/>
            </a:pPr>
            <a:r>
              <a:rPr lang="en-US" altLang="en-US" dirty="0"/>
              <a:t>Body posture/position</a:t>
            </a:r>
          </a:p>
          <a:p>
            <a:pPr marL="1084263" indent="-509588" eaLnBrk="1" hangingPunct="1">
              <a:spcBef>
                <a:spcPct val="0"/>
              </a:spcBef>
              <a:buFont typeface="Wingdings" panose="05000000000000000000" pitchFamily="2" charset="2"/>
              <a:buNone/>
            </a:pPr>
            <a:r>
              <a:rPr lang="en-US" altLang="en-US" dirty="0"/>
              <a:t>Lack of patience </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319672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 calcmode="lin" valueType="num">
                                      <p:cBhvr additive="base">
                                        <p:cTn id="37"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7" end="7"/>
                                            </p:txEl>
                                          </p:spTgt>
                                        </p:tgtEl>
                                        <p:attrNameLst>
                                          <p:attrName>style.visibility</p:attrName>
                                        </p:attrNameLst>
                                      </p:cBhvr>
                                      <p:to>
                                        <p:strVal val="visible"/>
                                      </p:to>
                                    </p:set>
                                    <p:anim calcmode="lin" valueType="num">
                                      <p:cBhvr additive="base">
                                        <p:cTn id="43"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3050"/>
            <a:ext cx="8382000" cy="1162050"/>
          </a:xfrm>
        </p:spPr>
        <p:txBody>
          <a:bodyPr/>
          <a:lstStyle/>
          <a:p>
            <a:pPr algn="ctr" eaLnBrk="1" hangingPunct="1"/>
            <a:r>
              <a:rPr lang="en-US" altLang="en-US" sz="4000" dirty="0"/>
              <a:t>Mental Disorder</a:t>
            </a:r>
          </a:p>
        </p:txBody>
      </p:sp>
      <p:sp>
        <p:nvSpPr>
          <p:cNvPr id="6" name="Rectangle 7"/>
          <p:cNvSpPr>
            <a:spLocks/>
          </p:cNvSpPr>
          <p:nvPr/>
        </p:nvSpPr>
        <p:spPr bwMode="auto">
          <a:xfrm>
            <a:off x="1066800" y="1524000"/>
            <a:ext cx="731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1pPr>
            <a:lvl2pPr marL="742950" indent="-285750"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2pPr>
            <a:lvl3pPr marL="1143000" indent="-228600"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3pPr>
            <a:lvl4pPr marL="1600200" indent="-228600"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4pPr>
            <a:lvl5pPr marL="2057400" indent="-228600"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ヒラギノ角ゴ Pro W3"/>
                <a:cs typeface="ヒラギノ角ゴ Pro W3"/>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ヒラギノ角ゴ Pro W3"/>
                <a:cs typeface="ヒラギノ角ゴ Pro W3"/>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ヒラギノ角ゴ Pro W3"/>
                <a:cs typeface="ヒラギノ角ゴ Pro W3"/>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ヒラギノ角ゴ Pro W3"/>
                <a:cs typeface="ヒラギノ角ゴ Pro W3"/>
                <a:sym typeface="Arial" panose="020B0604020202020204" pitchFamily="34" charset="0"/>
              </a:defRPr>
            </a:lvl9pPr>
          </a:lstStyle>
          <a:p>
            <a:pPr eaLnBrk="1" hangingPunct="1"/>
            <a:r>
              <a:rPr lang="en-US" altLang="en-US" sz="2800" dirty="0">
                <a:solidFill>
                  <a:schemeClr val="tx1"/>
                </a:solidFill>
                <a:latin typeface="+mn-lt"/>
              </a:rPr>
              <a:t>A</a:t>
            </a:r>
            <a:r>
              <a:rPr lang="en-US" altLang="en-US" sz="2800" b="1" dirty="0">
                <a:solidFill>
                  <a:schemeClr val="tx1"/>
                </a:solidFill>
                <a:latin typeface="+mn-lt"/>
              </a:rPr>
              <a:t> mental disorder</a:t>
            </a:r>
            <a:r>
              <a:rPr lang="en-US" altLang="en-US" sz="2800" dirty="0">
                <a:solidFill>
                  <a:schemeClr val="tx1"/>
                </a:solidFill>
                <a:latin typeface="+mn-lt"/>
              </a:rPr>
              <a:t> or </a:t>
            </a:r>
            <a:r>
              <a:rPr lang="en-US" altLang="en-US" sz="2800" b="1" dirty="0">
                <a:solidFill>
                  <a:schemeClr val="tx1"/>
                </a:solidFill>
                <a:latin typeface="+mn-lt"/>
              </a:rPr>
              <a:t>mental illness</a:t>
            </a:r>
            <a:r>
              <a:rPr lang="en-US" altLang="en-US" sz="2800" dirty="0">
                <a:solidFill>
                  <a:schemeClr val="tx1"/>
                </a:solidFill>
                <a:latin typeface="+mn-lt"/>
              </a:rPr>
              <a:t> is a diagnosable illness that:</a:t>
            </a:r>
          </a:p>
        </p:txBody>
      </p:sp>
      <p:sp>
        <p:nvSpPr>
          <p:cNvPr id="8" name="Rectangle 6"/>
          <p:cNvSpPr>
            <a:spLocks noChangeArrowheads="1"/>
          </p:cNvSpPr>
          <p:nvPr/>
        </p:nvSpPr>
        <p:spPr bwMode="auto">
          <a:xfrm>
            <a:off x="1524000" y="2663825"/>
            <a:ext cx="7315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132080" bIns="50800"/>
          <a:lstStyle>
            <a:lvl1pPr marL="496888" indent="-457200"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1pPr>
            <a:lvl2pPr marL="968375" indent="-407988"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2pPr>
            <a:lvl3pPr marL="1143000" indent="-228600"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3pPr>
            <a:lvl4pPr marL="1600200" indent="-228600"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4pPr>
            <a:lvl5pPr marL="2057400" indent="-228600" eaLnBrk="0" hangingPunct="0">
              <a:defRPr>
                <a:solidFill>
                  <a:srgbClr val="000000"/>
                </a:solidFill>
                <a:latin typeface="Arial" panose="020B0604020202020204" pitchFamily="34" charset="0"/>
                <a:ea typeface="ヒラギノ角ゴ Pro W3"/>
                <a:cs typeface="ヒラギノ角ゴ Pro W3"/>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ヒラギノ角ゴ Pro W3"/>
                <a:cs typeface="ヒラギノ角ゴ Pro W3"/>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ヒラギノ角ゴ Pro W3"/>
                <a:cs typeface="ヒラギノ角ゴ Pro W3"/>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ヒラギノ角ゴ Pro W3"/>
                <a:cs typeface="ヒラギノ角ゴ Pro W3"/>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ヒラギノ角ゴ Pro W3"/>
                <a:cs typeface="ヒラギノ角ゴ Pro W3"/>
                <a:sym typeface="Arial" panose="020B0604020202020204" pitchFamily="34" charset="0"/>
              </a:defRPr>
            </a:lvl9pPr>
          </a:lstStyle>
          <a:p>
            <a:pPr marL="39688" indent="0" eaLnBrk="1" hangingPunct="1">
              <a:spcBef>
                <a:spcPts val="1800"/>
              </a:spcBef>
              <a:buClr>
                <a:srgbClr val="5C9DD0"/>
              </a:buClr>
              <a:buSzPct val="85000"/>
            </a:pPr>
            <a:r>
              <a:rPr lang="en-US" altLang="en-US" sz="2600" dirty="0">
                <a:solidFill>
                  <a:schemeClr val="tx1"/>
                </a:solidFill>
                <a:latin typeface="+mn-lt"/>
              </a:rPr>
              <a:t>Affects a person’s thinking, emotional state, and behavior</a:t>
            </a:r>
          </a:p>
          <a:p>
            <a:pPr marL="39688" indent="0" eaLnBrk="1" hangingPunct="1">
              <a:spcBef>
                <a:spcPts val="1800"/>
              </a:spcBef>
              <a:buClr>
                <a:srgbClr val="5C9DD0"/>
              </a:buClr>
              <a:buSzPct val="85000"/>
            </a:pPr>
            <a:endParaRPr lang="en-US" altLang="en-US" sz="2600" dirty="0">
              <a:solidFill>
                <a:schemeClr val="tx1"/>
              </a:solidFill>
              <a:latin typeface="+mn-lt"/>
            </a:endParaRPr>
          </a:p>
          <a:p>
            <a:pPr marL="39688" indent="0" eaLnBrk="1" hangingPunct="1">
              <a:spcBef>
                <a:spcPts val="600"/>
              </a:spcBef>
              <a:buClr>
                <a:srgbClr val="5C9DD0"/>
              </a:buClr>
              <a:buSzPct val="85000"/>
            </a:pPr>
            <a:r>
              <a:rPr lang="en-US" altLang="en-US" sz="2600" dirty="0">
                <a:solidFill>
                  <a:schemeClr val="tx1"/>
                </a:solidFill>
                <a:latin typeface="+mn-lt"/>
              </a:rPr>
              <a:t>Disrupts the person’s ability to</a:t>
            </a:r>
          </a:p>
          <a:p>
            <a:pPr marL="560387" lvl="1" indent="0" eaLnBrk="1" hangingPunct="1">
              <a:spcBef>
                <a:spcPts val="600"/>
              </a:spcBef>
              <a:buClr>
                <a:srgbClr val="5C9DD0"/>
              </a:buClr>
              <a:buSzPct val="75000"/>
            </a:pPr>
            <a:r>
              <a:rPr lang="en-US" altLang="en-US" sz="2400" dirty="0">
                <a:solidFill>
                  <a:schemeClr val="tx1"/>
                </a:solidFill>
                <a:latin typeface="+mn-lt"/>
              </a:rPr>
              <a:t>Work </a:t>
            </a:r>
          </a:p>
          <a:p>
            <a:pPr marL="560387" lvl="1" indent="0" eaLnBrk="1" hangingPunct="1">
              <a:spcBef>
                <a:spcPts val="600"/>
              </a:spcBef>
              <a:buClr>
                <a:srgbClr val="5C9DD0"/>
              </a:buClr>
              <a:buSzPct val="75000"/>
            </a:pPr>
            <a:r>
              <a:rPr lang="en-US" altLang="en-US" sz="2400" dirty="0">
                <a:solidFill>
                  <a:schemeClr val="tx1"/>
                </a:solidFill>
                <a:latin typeface="+mn-lt"/>
              </a:rPr>
              <a:t>Carry out daily activities</a:t>
            </a:r>
          </a:p>
          <a:p>
            <a:pPr marL="560387" lvl="1" indent="0" eaLnBrk="1" hangingPunct="1">
              <a:spcBef>
                <a:spcPts val="600"/>
              </a:spcBef>
              <a:buClr>
                <a:srgbClr val="5C9DD0"/>
              </a:buClr>
              <a:buSzPct val="75000"/>
            </a:pPr>
            <a:r>
              <a:rPr lang="en-US" altLang="en-US" sz="2400" dirty="0">
                <a:solidFill>
                  <a:schemeClr val="tx1"/>
                </a:solidFill>
                <a:latin typeface="+mn-lt"/>
              </a:rPr>
              <a:t>Engage in satisfying relationships</a:t>
            </a:r>
          </a:p>
        </p:txBody>
      </p:sp>
    </p:spTree>
    <p:extLst>
      <p:ext uri="{BB962C8B-B14F-4D97-AF65-F5344CB8AC3E}">
        <p14:creationId xmlns:p14="http://schemas.microsoft.com/office/powerpoint/2010/main" val="1883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blinds(horizontal)">
                                      <p:cBhvr>
                                        <p:cTn id="15" dur="500"/>
                                        <p:tgtEl>
                                          <p:spTgt spid="8">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blinds(horizontal)">
                                      <p:cBhvr>
                                        <p:cTn id="18" dur="500"/>
                                        <p:tgtEl>
                                          <p:spTgt spid="8">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blinds(horizontal)">
                                      <p:cBhvr>
                                        <p:cTn id="2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17500" y="776288"/>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dirty="0"/>
              <a:t>1.	Loss of reality (LOR)</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Ways to have a positive impact:</a:t>
            </a:r>
          </a:p>
          <a:p>
            <a:pPr marL="0" indent="0" eaLnBrk="1" hangingPunct="1">
              <a:spcBef>
                <a:spcPct val="0"/>
              </a:spcBef>
              <a:buFont typeface="Wingdings" panose="05000000000000000000" pitchFamily="2" charset="2"/>
              <a:buNone/>
            </a:pPr>
            <a:r>
              <a:rPr lang="en-US" altLang="en-US" dirty="0"/>
              <a:t>Slow down/tone of voice/stop yelling</a:t>
            </a:r>
          </a:p>
          <a:p>
            <a:pPr marL="0" indent="0" eaLnBrk="1" hangingPunct="1">
              <a:spcBef>
                <a:spcPct val="0"/>
              </a:spcBef>
              <a:buFont typeface="Wingdings" panose="05000000000000000000" pitchFamily="2" charset="2"/>
              <a:buNone/>
            </a:pPr>
            <a:r>
              <a:rPr lang="en-US" altLang="en-US" dirty="0"/>
              <a:t>Have empathy</a:t>
            </a:r>
          </a:p>
          <a:p>
            <a:pPr marL="0" indent="0" eaLnBrk="1" hangingPunct="1">
              <a:spcBef>
                <a:spcPct val="0"/>
              </a:spcBef>
              <a:buFont typeface="Wingdings" panose="05000000000000000000" pitchFamily="2" charset="2"/>
              <a:buNone/>
            </a:pPr>
            <a:r>
              <a:rPr lang="en-US" altLang="en-US" dirty="0"/>
              <a:t>What is the need to take into custody?</a:t>
            </a:r>
          </a:p>
          <a:p>
            <a:pPr marL="0" indent="0" eaLnBrk="1" hangingPunct="1">
              <a:spcBef>
                <a:spcPct val="0"/>
              </a:spcBef>
              <a:buFont typeface="Wingdings" panose="05000000000000000000" pitchFamily="2" charset="2"/>
              <a:buNone/>
            </a:pPr>
            <a:r>
              <a:rPr lang="en-US" altLang="en-US" dirty="0"/>
              <a:t>Call for backup.  There’s no need to use a tool if there are enough officers to overpower</a:t>
            </a:r>
          </a:p>
          <a:p>
            <a:pPr marL="0" indent="0" eaLnBrk="1" hangingPunct="1">
              <a:spcBef>
                <a:spcPct val="0"/>
              </a:spcBef>
              <a:buFont typeface="Wingdings" panose="05000000000000000000" pitchFamily="2" charset="2"/>
              <a:buNone/>
            </a:pPr>
            <a:r>
              <a:rPr lang="en-US" altLang="en-US" dirty="0"/>
              <a:t>Consider having an ambulance on standby before attempts at control </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2448237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 calcmode="lin" valueType="num">
                                      <p:cBhvr additive="base">
                                        <p:cTn id="37"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7" end="7"/>
                                            </p:txEl>
                                          </p:spTgt>
                                        </p:tgtEl>
                                        <p:attrNameLst>
                                          <p:attrName>style.visibility</p:attrName>
                                        </p:attrNameLst>
                                      </p:cBhvr>
                                      <p:to>
                                        <p:strVal val="visible"/>
                                      </p:to>
                                    </p:set>
                                    <p:anim calcmode="lin" valueType="num">
                                      <p:cBhvr additive="base">
                                        <p:cTn id="43"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28613" y="447674"/>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54806" y="1371600"/>
            <a:ext cx="8434387" cy="4953000"/>
          </a:xfrm>
        </p:spPr>
        <p:txBody>
          <a:bodyPr/>
          <a:lstStyle/>
          <a:p>
            <a:pPr marL="0" indent="0" eaLnBrk="1" hangingPunct="1">
              <a:spcBef>
                <a:spcPct val="0"/>
              </a:spcBef>
              <a:buFont typeface="Wingdings" panose="05000000000000000000" pitchFamily="2" charset="2"/>
              <a:buNone/>
            </a:pPr>
            <a:r>
              <a:rPr lang="en-US" altLang="en-US" dirty="0"/>
              <a:t>2.	Loss of Hope- (LOH)</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Deep depression, extreme sadness and feelings of being helpless and hopeless. The person will usually have experienced a recent loss (or losses) that is devastating to them. </a:t>
            </a:r>
          </a:p>
          <a:p>
            <a:pPr marL="0" indent="0" eaLnBrk="1" hangingPunct="1">
              <a:spcBef>
                <a:spcPct val="0"/>
              </a:spcBef>
              <a:buFont typeface="Wingdings" panose="05000000000000000000" pitchFamily="2" charset="2"/>
              <a:buNone/>
            </a:pPr>
            <a:r>
              <a:rPr lang="en-US" altLang="en-US" dirty="0"/>
              <a:t>Ways to negatively impact this situation:</a:t>
            </a:r>
          </a:p>
          <a:p>
            <a:pPr marL="744538" indent="0" eaLnBrk="1" hangingPunct="1">
              <a:spcBef>
                <a:spcPct val="0"/>
              </a:spcBef>
              <a:buFont typeface="Wingdings" panose="05000000000000000000" pitchFamily="2" charset="2"/>
              <a:buNone/>
            </a:pPr>
            <a:r>
              <a:rPr lang="en-US" altLang="en-US" dirty="0"/>
              <a:t>Minimize what they are feeling</a:t>
            </a:r>
          </a:p>
          <a:p>
            <a:pPr marL="744538" indent="0" eaLnBrk="1" hangingPunct="1">
              <a:spcBef>
                <a:spcPct val="0"/>
              </a:spcBef>
              <a:buFont typeface="Wingdings" panose="05000000000000000000" pitchFamily="2" charset="2"/>
              <a:buNone/>
            </a:pPr>
            <a:r>
              <a:rPr lang="en-US" altLang="en-US" dirty="0"/>
              <a:t>Be critical of their outlook</a:t>
            </a:r>
          </a:p>
          <a:p>
            <a:pPr marL="744538" indent="0" eaLnBrk="1" hangingPunct="1">
              <a:spcBef>
                <a:spcPct val="0"/>
              </a:spcBef>
              <a:buFont typeface="Wingdings" panose="05000000000000000000" pitchFamily="2" charset="2"/>
              <a:buNone/>
            </a:pPr>
            <a:r>
              <a:rPr lang="en-US" altLang="en-US" dirty="0"/>
              <a:t>Treat the incident with a cavalier attitude</a:t>
            </a:r>
          </a:p>
          <a:p>
            <a:pPr marL="744538" indent="0" eaLnBrk="1" hangingPunct="1">
              <a:spcBef>
                <a:spcPct val="0"/>
              </a:spcBef>
              <a:buFont typeface="Wingdings" panose="05000000000000000000" pitchFamily="2" charset="2"/>
              <a:buNone/>
            </a:pPr>
            <a:r>
              <a:rPr lang="en-US" altLang="en-US" dirty="0"/>
              <a:t>Tell them to “Just do it if they’re </a:t>
            </a:r>
            <a:r>
              <a:rPr lang="en-US" altLang="en-US" dirty="0" err="1"/>
              <a:t>gonna</a:t>
            </a:r>
            <a:r>
              <a:rPr lang="en-US" altLang="en-US" dirty="0"/>
              <a:t> do it.”</a:t>
            </a:r>
          </a:p>
        </p:txBody>
      </p:sp>
    </p:spTree>
    <p:extLst>
      <p:ext uri="{BB962C8B-B14F-4D97-AF65-F5344CB8AC3E}">
        <p14:creationId xmlns:p14="http://schemas.microsoft.com/office/powerpoint/2010/main" val="4046128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 calcmode="lin" valueType="num">
                                      <p:cBhvr additive="base">
                                        <p:cTn id="37"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7" end="7"/>
                                            </p:txEl>
                                          </p:spTgt>
                                        </p:tgtEl>
                                        <p:attrNameLst>
                                          <p:attrName>style.visibility</p:attrName>
                                        </p:attrNameLst>
                                      </p:cBhvr>
                                      <p:to>
                                        <p:strVal val="visible"/>
                                      </p:to>
                                    </p:set>
                                    <p:anim calcmode="lin" valueType="num">
                                      <p:cBhvr additive="base">
                                        <p:cTn id="43"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2EC1-9511-4739-8C99-871645F6DFF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E8318B59-474D-48B2-A137-DFCC8755B967}"/>
              </a:ext>
            </a:extLst>
          </p:cNvPr>
          <p:cNvSpPr>
            <a:spLocks noGrp="1"/>
          </p:cNvSpPr>
          <p:nvPr>
            <p:ph sz="half" idx="1"/>
          </p:nvPr>
        </p:nvSpPr>
        <p:spPr>
          <a:xfrm>
            <a:off x="533400" y="1600200"/>
            <a:ext cx="8153400" cy="4530725"/>
          </a:xfrm>
        </p:spPr>
        <p:txBody>
          <a:bodyPr/>
          <a:lstStyle/>
          <a:p>
            <a:pPr marL="0" indent="0" eaLnBrk="1" hangingPunct="1">
              <a:spcBef>
                <a:spcPct val="0"/>
              </a:spcBef>
              <a:buNone/>
            </a:pPr>
            <a:r>
              <a:rPr lang="en-US" altLang="en-US" dirty="0"/>
              <a:t>Loss of Hope - LOH</a:t>
            </a:r>
          </a:p>
          <a:p>
            <a:pPr marL="0" indent="0" eaLnBrk="1" hangingPunct="1">
              <a:spcBef>
                <a:spcPct val="0"/>
              </a:spcBef>
              <a:buNone/>
            </a:pPr>
            <a:r>
              <a:rPr lang="en-US" altLang="en-US" dirty="0"/>
              <a:t>Ways to positively impact this situation:</a:t>
            </a:r>
          </a:p>
          <a:p>
            <a:pPr marL="744538" indent="0" eaLnBrk="1" hangingPunct="1">
              <a:spcBef>
                <a:spcPct val="0"/>
              </a:spcBef>
              <a:buNone/>
            </a:pPr>
            <a:r>
              <a:rPr lang="en-US" altLang="en-US" dirty="0"/>
              <a:t>Define/identify the problem</a:t>
            </a:r>
          </a:p>
          <a:p>
            <a:pPr marL="744538" indent="0" eaLnBrk="1" hangingPunct="1">
              <a:spcBef>
                <a:spcPct val="0"/>
              </a:spcBef>
              <a:buNone/>
            </a:pPr>
            <a:r>
              <a:rPr lang="en-US" altLang="en-US" dirty="0"/>
              <a:t>Identify thoughts and attempts to hurt themselves or others (direct questions)</a:t>
            </a:r>
          </a:p>
          <a:p>
            <a:pPr marL="744538" indent="0" eaLnBrk="1" hangingPunct="1">
              <a:spcBef>
                <a:spcPct val="0"/>
              </a:spcBef>
              <a:buNone/>
            </a:pPr>
            <a:r>
              <a:rPr lang="en-US" altLang="en-US" dirty="0"/>
              <a:t>Ask about a plan (be specific)</a:t>
            </a:r>
          </a:p>
          <a:p>
            <a:pPr marL="744538" indent="0" eaLnBrk="1" hangingPunct="1">
              <a:spcBef>
                <a:spcPct val="0"/>
              </a:spcBef>
              <a:buNone/>
            </a:pPr>
            <a:r>
              <a:rPr lang="en-US" altLang="en-US" dirty="0"/>
              <a:t>Ensure safety</a:t>
            </a:r>
          </a:p>
          <a:p>
            <a:pPr marL="744538" indent="0" eaLnBrk="1" hangingPunct="1">
              <a:spcBef>
                <a:spcPct val="0"/>
              </a:spcBef>
              <a:buNone/>
            </a:pPr>
            <a:r>
              <a:rPr lang="en-US" altLang="en-US" dirty="0"/>
              <a:t>Provide support</a:t>
            </a:r>
          </a:p>
          <a:p>
            <a:pPr marL="744538" indent="0" eaLnBrk="1" hangingPunct="1">
              <a:spcBef>
                <a:spcPct val="0"/>
              </a:spcBef>
              <a:buNone/>
            </a:pPr>
            <a:r>
              <a:rPr lang="en-US" altLang="en-US" dirty="0"/>
              <a:t>Examine alternatives/coping mechanisms</a:t>
            </a:r>
          </a:p>
          <a:p>
            <a:pPr marL="744538" indent="0" eaLnBrk="1" hangingPunct="1">
              <a:spcBef>
                <a:spcPct val="0"/>
              </a:spcBef>
              <a:buNone/>
            </a:pPr>
            <a:r>
              <a:rPr lang="en-US" altLang="en-US" dirty="0"/>
              <a:t>Get a commitment</a:t>
            </a:r>
          </a:p>
          <a:p>
            <a:endParaRPr lang="en-US" dirty="0"/>
          </a:p>
        </p:txBody>
      </p:sp>
    </p:spTree>
    <p:extLst>
      <p:ext uri="{BB962C8B-B14F-4D97-AF65-F5344CB8AC3E}">
        <p14:creationId xmlns:p14="http://schemas.microsoft.com/office/powerpoint/2010/main" val="350621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17500" y="776288"/>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35221" y="1752600"/>
            <a:ext cx="8434387" cy="4114800"/>
          </a:xfrm>
        </p:spPr>
        <p:txBody>
          <a:bodyPr>
            <a:normAutofit/>
          </a:bodyPr>
          <a:lstStyle/>
          <a:p>
            <a:pPr marL="0" indent="0" eaLnBrk="1" hangingPunct="1">
              <a:spcBef>
                <a:spcPct val="0"/>
              </a:spcBef>
              <a:buFont typeface="Wingdings" panose="05000000000000000000" pitchFamily="2" charset="2"/>
              <a:buNone/>
            </a:pPr>
            <a:r>
              <a:rPr lang="en-US" altLang="en-US" dirty="0"/>
              <a:t>3.	</a:t>
            </a:r>
            <a:r>
              <a:rPr lang="en-US" altLang="en-US" b="1" dirty="0"/>
              <a:t>Loss of Control</a:t>
            </a:r>
            <a:r>
              <a:rPr lang="en-US" altLang="en-US" dirty="0"/>
              <a:t>- (LOC)</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Anger, hostility, rising tensions. </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Ways to negatively impact this situation:</a:t>
            </a:r>
          </a:p>
          <a:p>
            <a:pPr marL="0" indent="0" eaLnBrk="1" hangingPunct="1">
              <a:spcBef>
                <a:spcPct val="0"/>
              </a:spcBef>
              <a:buFont typeface="Wingdings" panose="05000000000000000000" pitchFamily="2" charset="2"/>
              <a:buNone/>
            </a:pPr>
            <a:r>
              <a:rPr lang="en-US" altLang="en-US" dirty="0"/>
              <a:t>	Yelling the same commands</a:t>
            </a:r>
          </a:p>
          <a:p>
            <a:pPr marL="0" indent="0" eaLnBrk="1" hangingPunct="1">
              <a:spcBef>
                <a:spcPct val="0"/>
              </a:spcBef>
              <a:buFont typeface="Wingdings" panose="05000000000000000000" pitchFamily="2" charset="2"/>
              <a:buNone/>
            </a:pPr>
            <a:r>
              <a:rPr lang="en-US" altLang="en-US" dirty="0"/>
              <a:t>	Challenging/bowing up</a:t>
            </a:r>
          </a:p>
          <a:p>
            <a:pPr marL="0" indent="0" eaLnBrk="1" hangingPunct="1">
              <a:spcBef>
                <a:spcPct val="0"/>
              </a:spcBef>
              <a:buFont typeface="Wingdings" panose="05000000000000000000" pitchFamily="2" charset="2"/>
              <a:buNone/>
            </a:pPr>
            <a:r>
              <a:rPr lang="en-US" altLang="en-US" dirty="0"/>
              <a:t>	Not letting them speak</a:t>
            </a:r>
          </a:p>
          <a:p>
            <a:pPr marL="0" indent="0" eaLnBrk="1" hangingPunct="1">
              <a:spcBef>
                <a:spcPct val="0"/>
              </a:spcBef>
              <a:buFont typeface="Wingdings" panose="05000000000000000000" pitchFamily="2" charset="2"/>
              <a:buNone/>
            </a:pPr>
            <a:r>
              <a:rPr lang="en-US" altLang="en-US" dirty="0"/>
              <a:t>	Not listening</a:t>
            </a:r>
          </a:p>
          <a:p>
            <a:pPr marL="0" indent="0" eaLnBrk="1" hangingPunct="1">
              <a:spcBef>
                <a:spcPct val="0"/>
              </a:spcBef>
              <a:buFont typeface="Wingdings" panose="05000000000000000000" pitchFamily="2" charset="2"/>
              <a:buNone/>
            </a:pPr>
            <a:r>
              <a:rPr lang="en-US" altLang="en-US" dirty="0"/>
              <a:t>	Poor paraphrasing/getting the facts 	wrong</a:t>
            </a:r>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2314293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 calcmode="lin" valueType="num">
                                      <p:cBhvr additive="base">
                                        <p:cTn id="31"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 calcmode="lin" valueType="num">
                                      <p:cBhvr additive="base">
                                        <p:cTn id="37"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8" end="8"/>
                                            </p:txEl>
                                          </p:spTgt>
                                        </p:tgtEl>
                                        <p:attrNameLst>
                                          <p:attrName>style.visibility</p:attrName>
                                        </p:attrNameLst>
                                      </p:cBhvr>
                                      <p:to>
                                        <p:strVal val="visible"/>
                                      </p:to>
                                    </p:set>
                                    <p:anim calcmode="lin" valueType="num">
                                      <p:cBhvr additive="base">
                                        <p:cTn id="43"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3">
                                            <p:txEl>
                                              <p:pRg st="9" end="9"/>
                                            </p:txEl>
                                          </p:spTgt>
                                        </p:tgtEl>
                                        <p:attrNameLst>
                                          <p:attrName>style.visibility</p:attrName>
                                        </p:attrNameLst>
                                      </p:cBhvr>
                                      <p:to>
                                        <p:strVal val="visible"/>
                                      </p:to>
                                    </p:set>
                                    <p:anim calcmode="lin" valueType="num">
                                      <p:cBhvr additive="base">
                                        <p:cTn id="49" dur="500" fill="hold"/>
                                        <p:tgtEl>
                                          <p:spTgt spid="1536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36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17500" y="776288"/>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dirty="0"/>
              <a:t>3.	</a:t>
            </a:r>
            <a:r>
              <a:rPr lang="en-US" altLang="en-US" b="1" dirty="0"/>
              <a:t>Loss of Control</a:t>
            </a:r>
            <a:r>
              <a:rPr lang="en-US" altLang="en-US" dirty="0"/>
              <a:t>- (LOC)</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Ways to positively impact this situation:</a:t>
            </a:r>
          </a:p>
          <a:p>
            <a:pPr marL="0" indent="0" eaLnBrk="1" hangingPunct="1">
              <a:spcBef>
                <a:spcPct val="0"/>
              </a:spcBef>
              <a:buFont typeface="Wingdings" panose="05000000000000000000" pitchFamily="2" charset="2"/>
              <a:buNone/>
            </a:pPr>
            <a:r>
              <a:rPr lang="en-US" altLang="en-US" dirty="0"/>
              <a:t>	Soften your tone</a:t>
            </a:r>
          </a:p>
          <a:p>
            <a:pPr marL="0" indent="0" eaLnBrk="1" hangingPunct="1">
              <a:spcBef>
                <a:spcPct val="0"/>
              </a:spcBef>
              <a:buFont typeface="Wingdings" panose="05000000000000000000" pitchFamily="2" charset="2"/>
              <a:buNone/>
            </a:pPr>
            <a:r>
              <a:rPr lang="en-US" altLang="en-US" dirty="0"/>
              <a:t>	Listen actively</a:t>
            </a:r>
          </a:p>
          <a:p>
            <a:pPr marL="0" indent="0" eaLnBrk="1" hangingPunct="1">
              <a:spcBef>
                <a:spcPct val="0"/>
              </a:spcBef>
              <a:buFont typeface="Wingdings" panose="05000000000000000000" pitchFamily="2" charset="2"/>
              <a:buNone/>
            </a:pPr>
            <a:r>
              <a:rPr lang="en-US" altLang="en-US" dirty="0"/>
              <a:t>	Define the issue</a:t>
            </a:r>
          </a:p>
          <a:p>
            <a:pPr marL="0" indent="0" eaLnBrk="1" hangingPunct="1">
              <a:spcBef>
                <a:spcPct val="0"/>
              </a:spcBef>
              <a:buFont typeface="Wingdings" panose="05000000000000000000" pitchFamily="2" charset="2"/>
              <a:buNone/>
            </a:pPr>
            <a:r>
              <a:rPr lang="en-US" altLang="en-US" dirty="0"/>
              <a:t>	Project empathy</a:t>
            </a:r>
          </a:p>
          <a:p>
            <a:pPr marL="0" indent="0" eaLnBrk="1" hangingPunct="1">
              <a:spcBef>
                <a:spcPct val="0"/>
              </a:spcBef>
              <a:buFont typeface="Wingdings" panose="05000000000000000000" pitchFamily="2" charset="2"/>
              <a:buNone/>
            </a:pPr>
            <a:r>
              <a:rPr lang="en-US" altLang="en-US" dirty="0"/>
              <a:t>	Examine alternatives</a:t>
            </a:r>
          </a:p>
          <a:p>
            <a:pPr marL="0" indent="0" eaLnBrk="1" hangingPunct="1">
              <a:spcBef>
                <a:spcPct val="0"/>
              </a:spcBef>
              <a:buFont typeface="Wingdings" panose="05000000000000000000" pitchFamily="2" charset="2"/>
              <a:buNone/>
            </a:pPr>
            <a:r>
              <a:rPr lang="en-US" altLang="en-US" dirty="0"/>
              <a:t>	Give time if safe to do so</a:t>
            </a:r>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364348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additive="base">
                                        <p:cTn id="7"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 calcmode="lin" valueType="num">
                                      <p:cBhvr additive="base">
                                        <p:cTn id="31"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 calcmode="lin" valueType="num">
                                      <p:cBhvr additive="base">
                                        <p:cTn id="37"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8" end="8"/>
                                            </p:txEl>
                                          </p:spTgt>
                                        </p:tgtEl>
                                        <p:attrNameLst>
                                          <p:attrName>style.visibility</p:attrName>
                                        </p:attrNameLst>
                                      </p:cBhvr>
                                      <p:to>
                                        <p:strVal val="visible"/>
                                      </p:to>
                                    </p:set>
                                    <p:anim calcmode="lin" valueType="num">
                                      <p:cBhvr additive="base">
                                        <p:cTn id="43"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17500" y="776288"/>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dirty="0"/>
              <a:t>4.	</a:t>
            </a:r>
            <a:r>
              <a:rPr lang="en-US" altLang="en-US" b="1" dirty="0"/>
              <a:t>Loss of Perspective</a:t>
            </a:r>
            <a:r>
              <a:rPr lang="en-US" altLang="en-US" dirty="0"/>
              <a:t>- (LOP)</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Feelings of anxiety, worry, or nervousness possibly escalating to feeling panicked. </a:t>
            </a:r>
          </a:p>
          <a:p>
            <a:pPr marL="0" indent="0" eaLnBrk="1" hangingPunct="1">
              <a:spcBef>
                <a:spcPct val="0"/>
              </a:spcBef>
              <a:buFont typeface="Wingdings" panose="05000000000000000000" pitchFamily="2" charset="2"/>
              <a:buNone/>
            </a:pPr>
            <a:r>
              <a:rPr lang="en-US" altLang="en-US" dirty="0"/>
              <a:t>Ways to negatively impact this situation:</a:t>
            </a:r>
          </a:p>
          <a:p>
            <a:pPr marL="0" indent="0" eaLnBrk="1" hangingPunct="1">
              <a:spcBef>
                <a:spcPct val="0"/>
              </a:spcBef>
              <a:buFont typeface="Wingdings" panose="05000000000000000000" pitchFamily="2" charset="2"/>
              <a:buNone/>
            </a:pPr>
            <a:r>
              <a:rPr lang="en-US" altLang="en-US" dirty="0"/>
              <a:t>	Yell commands</a:t>
            </a:r>
          </a:p>
          <a:p>
            <a:pPr marL="0" indent="0" eaLnBrk="1" hangingPunct="1">
              <a:spcBef>
                <a:spcPct val="0"/>
              </a:spcBef>
              <a:buFont typeface="Wingdings" panose="05000000000000000000" pitchFamily="2" charset="2"/>
              <a:buNone/>
            </a:pPr>
            <a:r>
              <a:rPr lang="en-US" altLang="en-US" dirty="0"/>
              <a:t>	Minimize their feelings</a:t>
            </a:r>
          </a:p>
          <a:p>
            <a:pPr marL="0" indent="0" eaLnBrk="1" hangingPunct="1">
              <a:spcBef>
                <a:spcPct val="0"/>
              </a:spcBef>
              <a:buFont typeface="Wingdings" panose="05000000000000000000" pitchFamily="2" charset="2"/>
              <a:buNone/>
            </a:pPr>
            <a:r>
              <a:rPr lang="en-US" altLang="en-US" dirty="0"/>
              <a:t>	Quick/offensive movements</a:t>
            </a:r>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231326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additive="base">
                                        <p:cTn id="7"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 calcmode="lin" valueType="num">
                                      <p:cBhvr additive="base">
                                        <p:cTn id="31"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17500" y="776288"/>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dirty="0"/>
              <a:t>4.	</a:t>
            </a:r>
            <a:r>
              <a:rPr lang="en-US" altLang="en-US" b="1" dirty="0"/>
              <a:t>Loss of Perspective</a:t>
            </a:r>
            <a:r>
              <a:rPr lang="en-US" altLang="en-US" dirty="0"/>
              <a:t>- (LOP)</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Ways to positively impact this situation:</a:t>
            </a:r>
          </a:p>
          <a:p>
            <a:pPr marL="0" indent="0" eaLnBrk="1" hangingPunct="1">
              <a:spcBef>
                <a:spcPct val="0"/>
              </a:spcBef>
              <a:buFont typeface="Wingdings" panose="05000000000000000000" pitchFamily="2" charset="2"/>
              <a:buNone/>
            </a:pPr>
            <a:r>
              <a:rPr lang="en-US" altLang="en-US" dirty="0"/>
              <a:t>	Soften your tone</a:t>
            </a:r>
          </a:p>
          <a:p>
            <a:pPr marL="0" indent="0" eaLnBrk="1" hangingPunct="1">
              <a:spcBef>
                <a:spcPct val="0"/>
              </a:spcBef>
              <a:buFont typeface="Wingdings" panose="05000000000000000000" pitchFamily="2" charset="2"/>
              <a:buNone/>
            </a:pPr>
            <a:r>
              <a:rPr lang="en-US" altLang="en-US" dirty="0"/>
              <a:t>	Define the issue</a:t>
            </a:r>
          </a:p>
          <a:p>
            <a:pPr marL="0" indent="0" eaLnBrk="1" hangingPunct="1">
              <a:spcBef>
                <a:spcPct val="0"/>
              </a:spcBef>
              <a:buFont typeface="Wingdings" panose="05000000000000000000" pitchFamily="2" charset="2"/>
              <a:buNone/>
            </a:pPr>
            <a:r>
              <a:rPr lang="en-US" altLang="en-US" dirty="0"/>
              <a:t>	Examine alternatives</a:t>
            </a:r>
          </a:p>
          <a:p>
            <a:pPr marL="0" indent="0" eaLnBrk="1" hangingPunct="1">
              <a:spcBef>
                <a:spcPct val="0"/>
              </a:spcBef>
              <a:buFont typeface="Wingdings" panose="05000000000000000000" pitchFamily="2" charset="2"/>
              <a:buNone/>
            </a:pPr>
            <a:r>
              <a:rPr lang="en-US" altLang="en-US" dirty="0"/>
              <a:t>	Ensure safety</a:t>
            </a:r>
          </a:p>
          <a:p>
            <a:pPr marL="0" indent="0" eaLnBrk="1" hangingPunct="1">
              <a:spcBef>
                <a:spcPct val="0"/>
              </a:spcBef>
              <a:buFont typeface="Wingdings" panose="05000000000000000000" pitchFamily="2" charset="2"/>
              <a:buNone/>
            </a:pPr>
            <a:r>
              <a:rPr lang="en-US" altLang="en-US" dirty="0"/>
              <a:t>	provide reassurance</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41942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additive="base">
                                        <p:cTn id="7"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 calcmode="lin" valueType="num">
                                      <p:cBhvr additive="base">
                                        <p:cTn id="31"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 calcmode="lin" valueType="num">
                                      <p:cBhvr additive="base">
                                        <p:cTn id="37"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17500" y="776288"/>
            <a:ext cx="8637588" cy="708025"/>
          </a:xfrm>
        </p:spPr>
        <p:txBody>
          <a:bodyPr/>
          <a:lstStyle/>
          <a:p>
            <a:pPr eaLnBrk="1" hangingPunct="1"/>
            <a:r>
              <a:rPr lang="en-US" altLang="en-US" sz="4000"/>
              <a:t>Goal</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sz="3600" dirty="0"/>
              <a:t>In the these four encounter types (Loss of reality – LOR; Loss of Hope- LOH; Loss of Control- LOC; Loss of Perspective- LOP; </a:t>
            </a:r>
          </a:p>
          <a:p>
            <a:pPr marL="0" indent="0" eaLnBrk="1" hangingPunct="1">
              <a:spcBef>
                <a:spcPct val="0"/>
              </a:spcBef>
              <a:buFont typeface="Wingdings" panose="05000000000000000000" pitchFamily="2" charset="2"/>
              <a:buNone/>
            </a:pPr>
            <a:r>
              <a:rPr lang="en-US" altLang="en-US" sz="3600" dirty="0"/>
              <a:t>the GOAL is to:  </a:t>
            </a:r>
          </a:p>
          <a:p>
            <a:pPr marL="0" indent="0" eaLnBrk="1" hangingPunct="1">
              <a:spcBef>
                <a:spcPct val="0"/>
              </a:spcBef>
              <a:buFont typeface="Wingdings" panose="05000000000000000000" pitchFamily="2" charset="2"/>
              <a:buNone/>
            </a:pPr>
            <a:endParaRPr lang="en-US" altLang="en-US" sz="3600" dirty="0"/>
          </a:p>
          <a:p>
            <a:pPr marL="0" indent="0" eaLnBrk="1" hangingPunct="1">
              <a:spcBef>
                <a:spcPct val="0"/>
              </a:spcBef>
              <a:buFont typeface="Wingdings" panose="05000000000000000000" pitchFamily="2" charset="2"/>
              <a:buNone/>
            </a:pPr>
            <a:r>
              <a:rPr lang="en-US" altLang="en-US" sz="3600" u="sng" dirty="0"/>
              <a:t>CALM</a:t>
            </a:r>
            <a:r>
              <a:rPr lang="en-US" altLang="en-US" sz="3600" dirty="0"/>
              <a:t> the person… </a:t>
            </a:r>
          </a:p>
          <a:p>
            <a:pPr marL="0" indent="0" eaLnBrk="1" hangingPunct="1">
              <a:spcBef>
                <a:spcPct val="0"/>
              </a:spcBef>
              <a:buFont typeface="Wingdings" panose="05000000000000000000" pitchFamily="2" charset="2"/>
              <a:buNone/>
            </a:pPr>
            <a:endParaRPr lang="en-US" altLang="en-US" sz="3600" dirty="0"/>
          </a:p>
        </p:txBody>
      </p:sp>
    </p:spTree>
    <p:extLst>
      <p:ext uri="{BB962C8B-B14F-4D97-AF65-F5344CB8AC3E}">
        <p14:creationId xmlns:p14="http://schemas.microsoft.com/office/powerpoint/2010/main" val="2860132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17500" y="776288"/>
            <a:ext cx="8637588" cy="708025"/>
          </a:xfrm>
        </p:spPr>
        <p:txBody>
          <a:bodyPr/>
          <a:lstStyle/>
          <a:p>
            <a:pPr eaLnBrk="1" hangingPunct="1"/>
            <a:r>
              <a:rPr lang="en-US" altLang="en-US" sz="4000" dirty="0"/>
              <a:t>The Crisis Encounter</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sz="3200" dirty="0"/>
              <a:t>Three Phases of every encounter:</a:t>
            </a:r>
          </a:p>
          <a:p>
            <a:pPr marL="0" indent="0" eaLnBrk="1" hangingPunct="1">
              <a:spcBef>
                <a:spcPct val="0"/>
              </a:spcBef>
              <a:buFont typeface="Wingdings" panose="05000000000000000000" pitchFamily="2" charset="2"/>
              <a:buNone/>
            </a:pPr>
            <a:r>
              <a:rPr lang="en-US" altLang="en-US" sz="3200" dirty="0"/>
              <a:t>	1.	Engage</a:t>
            </a:r>
          </a:p>
          <a:p>
            <a:pPr marL="0" indent="0" eaLnBrk="1" hangingPunct="1">
              <a:spcBef>
                <a:spcPct val="0"/>
              </a:spcBef>
              <a:buFont typeface="Wingdings" panose="05000000000000000000" pitchFamily="2" charset="2"/>
              <a:buNone/>
            </a:pPr>
            <a:r>
              <a:rPr lang="en-US" altLang="en-US" sz="3200" dirty="0"/>
              <a:t>	2.	Assess</a:t>
            </a:r>
          </a:p>
          <a:p>
            <a:pPr marL="0" indent="0" eaLnBrk="1" hangingPunct="1">
              <a:spcBef>
                <a:spcPct val="0"/>
              </a:spcBef>
              <a:buFont typeface="Wingdings" panose="05000000000000000000" pitchFamily="2" charset="2"/>
              <a:buNone/>
            </a:pPr>
            <a:r>
              <a:rPr lang="en-US" altLang="en-US" sz="3200" dirty="0"/>
              <a:t>	3.	Resolve </a:t>
            </a:r>
          </a:p>
        </p:txBody>
      </p:sp>
    </p:spTree>
    <p:extLst>
      <p:ext uri="{BB962C8B-B14F-4D97-AF65-F5344CB8AC3E}">
        <p14:creationId xmlns:p14="http://schemas.microsoft.com/office/powerpoint/2010/main" val="810328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7012" y="381000"/>
            <a:ext cx="8637588" cy="708025"/>
          </a:xfrm>
        </p:spPr>
        <p:txBody>
          <a:bodyPr>
            <a:normAutofit/>
          </a:bodyPr>
          <a:lstStyle/>
          <a:p>
            <a:pPr eaLnBrk="1" hangingPunct="1"/>
            <a:r>
              <a:rPr lang="en-US" altLang="en-US" sz="4000" dirty="0">
                <a:solidFill>
                  <a:schemeClr val="tx1"/>
                </a:solidFill>
              </a:rPr>
              <a:t>Three Phases of Every Encounter</a:t>
            </a:r>
            <a:endParaRPr lang="en-US" altLang="en-US" sz="4000" dirty="0"/>
          </a:p>
        </p:txBody>
      </p:sp>
      <p:sp>
        <p:nvSpPr>
          <p:cNvPr id="15363" name="Rectangle 3"/>
          <p:cNvSpPr>
            <a:spLocks noGrp="1" noChangeArrowheads="1"/>
          </p:cNvSpPr>
          <p:nvPr>
            <p:ph sz="half" idx="1"/>
          </p:nvPr>
        </p:nvSpPr>
        <p:spPr>
          <a:xfrm>
            <a:off x="354806" y="1143000"/>
            <a:ext cx="8434387" cy="4114800"/>
          </a:xfrm>
        </p:spPr>
        <p:txBody>
          <a:bodyPr/>
          <a:lstStyle/>
          <a:p>
            <a:pPr marL="0" indent="0" eaLnBrk="1" hangingPunct="1">
              <a:spcBef>
                <a:spcPct val="0"/>
              </a:spcBef>
              <a:buFont typeface="Wingdings" panose="05000000000000000000" pitchFamily="2" charset="2"/>
              <a:buNone/>
            </a:pPr>
            <a:r>
              <a:rPr lang="en-US" altLang="en-US" dirty="0">
                <a:solidFill>
                  <a:schemeClr val="accent3">
                    <a:lumMod val="20000"/>
                    <a:lumOff val="80000"/>
                  </a:schemeClr>
                </a:solidFill>
              </a:rPr>
              <a:t>Engage:</a:t>
            </a:r>
          </a:p>
          <a:p>
            <a:pPr marL="0" indent="0" eaLnBrk="1" hangingPunct="1">
              <a:spcBef>
                <a:spcPct val="0"/>
              </a:spcBef>
              <a:buFont typeface="Wingdings" panose="05000000000000000000" pitchFamily="2" charset="2"/>
              <a:buNone/>
            </a:pPr>
            <a:r>
              <a:rPr lang="en-US" altLang="en-US" dirty="0"/>
              <a:t>	Establish rapport</a:t>
            </a:r>
          </a:p>
          <a:p>
            <a:pPr marL="0" indent="0" eaLnBrk="1" hangingPunct="1">
              <a:spcBef>
                <a:spcPct val="0"/>
              </a:spcBef>
              <a:buFont typeface="Wingdings" panose="05000000000000000000" pitchFamily="2" charset="2"/>
              <a:buNone/>
            </a:pPr>
            <a:r>
              <a:rPr lang="en-US" altLang="en-US" dirty="0"/>
              <a:t>	How you are presenting yourself</a:t>
            </a:r>
          </a:p>
          <a:p>
            <a:pPr marL="0" indent="0" eaLnBrk="1" hangingPunct="1">
              <a:spcBef>
                <a:spcPct val="0"/>
              </a:spcBef>
              <a:buFont typeface="Wingdings" panose="05000000000000000000" pitchFamily="2" charset="2"/>
              <a:buNone/>
            </a:pPr>
            <a:r>
              <a:rPr lang="en-US" altLang="en-US" dirty="0"/>
              <a:t>	Introduce yourself, ask the person’s name (use first names)</a:t>
            </a:r>
          </a:p>
          <a:p>
            <a:pPr marL="914400" indent="0" eaLnBrk="1" hangingPunct="1">
              <a:spcBef>
                <a:spcPct val="0"/>
              </a:spcBef>
              <a:buFont typeface="Wingdings" panose="05000000000000000000" pitchFamily="2" charset="2"/>
              <a:buNone/>
            </a:pPr>
            <a:r>
              <a:rPr lang="en-US" altLang="en-US" dirty="0"/>
              <a:t>State the reason you are there in a way that builds trust (make it about safety and empathy) </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Scene management – remove distractions, upsetting influences and disruptive people. Patience, empathy, vigilance, modeling, mirroring</a:t>
            </a:r>
          </a:p>
          <a:p>
            <a:pPr marL="0" indent="0" eaLnBrk="1" hangingPunct="1">
              <a:spcBef>
                <a:spcPct val="0"/>
              </a:spcBef>
              <a:buFont typeface="Wingdings" panose="05000000000000000000" pitchFamily="2" charset="2"/>
              <a:buNone/>
            </a:pPr>
            <a:endParaRPr lang="en-US" altLang="en-US" sz="2400" dirty="0"/>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1714716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 calcmode="lin" valueType="num">
                                      <p:cBhvr additive="base">
                                        <p:cTn id="31"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17500" y="52388"/>
            <a:ext cx="8637588" cy="1431925"/>
          </a:xfrm>
        </p:spPr>
        <p:txBody>
          <a:bodyPr/>
          <a:lstStyle/>
          <a:p>
            <a:pPr eaLnBrk="1" fontAlgn="auto" hangingPunct="1">
              <a:spcAft>
                <a:spcPts val="0"/>
              </a:spcAft>
              <a:defRPr/>
            </a:pPr>
            <a:r>
              <a:rPr lang="en-US"/>
              <a:t>Mental Illness: Facts and Numbers  (NAMI)</a:t>
            </a:r>
          </a:p>
        </p:txBody>
      </p:sp>
      <p:sp>
        <p:nvSpPr>
          <p:cNvPr id="83971" name="Rectangle 3"/>
          <p:cNvSpPr>
            <a:spLocks noGrp="1" noChangeArrowheads="1"/>
          </p:cNvSpPr>
          <p:nvPr>
            <p:ph idx="1"/>
          </p:nvPr>
        </p:nvSpPr>
        <p:spPr/>
        <p:txBody>
          <a:bodyPr>
            <a:normAutofit fontScale="92500" lnSpcReduction="10000"/>
          </a:bodyPr>
          <a:lstStyle/>
          <a:p>
            <a:pPr marL="274320" eaLnBrk="1" fontAlgn="auto" hangingPunct="1">
              <a:lnSpc>
                <a:spcPct val="90000"/>
              </a:lnSpc>
              <a:spcAft>
                <a:spcPts val="0"/>
              </a:spcAft>
              <a:defRPr/>
            </a:pPr>
            <a:r>
              <a:rPr lang="en-US" sz="2800" dirty="0"/>
              <a:t>One in four adults-approximately 57.7 million Americans experience a mental health disorder</a:t>
            </a:r>
          </a:p>
          <a:p>
            <a:pPr marL="274320" eaLnBrk="1" fontAlgn="auto" hangingPunct="1">
              <a:lnSpc>
                <a:spcPct val="90000"/>
              </a:lnSpc>
              <a:spcAft>
                <a:spcPts val="0"/>
              </a:spcAft>
              <a:defRPr/>
            </a:pPr>
            <a:endParaRPr lang="en-US" sz="2800" dirty="0"/>
          </a:p>
          <a:p>
            <a:pPr marL="274320" eaLnBrk="1" fontAlgn="auto" hangingPunct="1">
              <a:lnSpc>
                <a:spcPct val="90000"/>
              </a:lnSpc>
              <a:spcAft>
                <a:spcPts val="0"/>
              </a:spcAft>
              <a:defRPr/>
            </a:pPr>
            <a:r>
              <a:rPr lang="en-US" sz="2800" dirty="0"/>
              <a:t>One in ten children live with a serious mental or emotional disorder</a:t>
            </a:r>
          </a:p>
          <a:p>
            <a:pPr marL="274320" eaLnBrk="1" fontAlgn="auto" hangingPunct="1">
              <a:lnSpc>
                <a:spcPct val="90000"/>
              </a:lnSpc>
              <a:spcAft>
                <a:spcPts val="0"/>
              </a:spcAft>
              <a:defRPr/>
            </a:pPr>
            <a:endParaRPr lang="en-US" sz="2800" dirty="0"/>
          </a:p>
          <a:p>
            <a:pPr marL="274320" eaLnBrk="1" fontAlgn="auto" hangingPunct="1">
              <a:lnSpc>
                <a:spcPct val="90000"/>
              </a:lnSpc>
              <a:spcAft>
                <a:spcPts val="0"/>
              </a:spcAft>
              <a:defRPr/>
            </a:pPr>
            <a:r>
              <a:rPr lang="en-US" sz="2800" dirty="0"/>
              <a:t>Fewer than one third of adults and one half of children with a diagnosed mental health disorder receive mental health services</a:t>
            </a:r>
          </a:p>
          <a:p>
            <a:pPr marL="274320" eaLnBrk="1" fontAlgn="auto" hangingPunct="1">
              <a:lnSpc>
                <a:spcPct val="90000"/>
              </a:lnSpc>
              <a:spcAft>
                <a:spcPts val="0"/>
              </a:spcAft>
              <a:buFont typeface="Wingdings" pitchFamily="28" charset="2"/>
              <a:buNone/>
              <a:defRPr/>
            </a:pPr>
            <a:endParaRPr lang="en-US" sz="2800" dirty="0"/>
          </a:p>
          <a:p>
            <a:pPr marL="274320" eaLnBrk="1" fontAlgn="auto" hangingPunct="1">
              <a:lnSpc>
                <a:spcPct val="90000"/>
              </a:lnSpc>
              <a:spcAft>
                <a:spcPts val="0"/>
              </a:spcAft>
              <a:buFont typeface="Wingdings" pitchFamily="28" charset="2"/>
              <a:buNone/>
              <a:defRPr/>
            </a:pPr>
            <a:endParaRPr lang="en-US" sz="2800" dirty="0"/>
          </a:p>
        </p:txBody>
      </p:sp>
    </p:spTree>
    <p:extLst>
      <p:ext uri="{BB962C8B-B14F-4D97-AF65-F5344CB8AC3E}">
        <p14:creationId xmlns:p14="http://schemas.microsoft.com/office/powerpoint/2010/main" val="3103356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27012" y="381000"/>
            <a:ext cx="8637588" cy="708025"/>
          </a:xfrm>
        </p:spPr>
        <p:txBody>
          <a:bodyPr>
            <a:normAutofit/>
          </a:bodyPr>
          <a:lstStyle/>
          <a:p>
            <a:pPr eaLnBrk="1" hangingPunct="1"/>
            <a:r>
              <a:rPr lang="en-US" altLang="en-US" sz="4000" dirty="0">
                <a:solidFill>
                  <a:schemeClr val="tx1"/>
                </a:solidFill>
              </a:rPr>
              <a:t>Three Phases of Every Encounter</a:t>
            </a:r>
            <a:endParaRPr lang="en-US" altLang="en-US" sz="4000" dirty="0"/>
          </a:p>
        </p:txBody>
      </p:sp>
      <p:sp>
        <p:nvSpPr>
          <p:cNvPr id="15363" name="Rectangle 3"/>
          <p:cNvSpPr>
            <a:spLocks noGrp="1" noChangeArrowheads="1"/>
          </p:cNvSpPr>
          <p:nvPr>
            <p:ph sz="half" idx="1"/>
          </p:nvPr>
        </p:nvSpPr>
        <p:spPr>
          <a:xfrm>
            <a:off x="328613" y="1371600"/>
            <a:ext cx="8434387" cy="4684713"/>
          </a:xfrm>
        </p:spPr>
        <p:txBody>
          <a:bodyPr/>
          <a:lstStyle/>
          <a:p>
            <a:pPr marL="0" indent="0" eaLnBrk="1" hangingPunct="1">
              <a:spcBef>
                <a:spcPct val="0"/>
              </a:spcBef>
              <a:buFont typeface="Wingdings" panose="05000000000000000000" pitchFamily="2" charset="2"/>
              <a:buNone/>
            </a:pPr>
            <a:r>
              <a:rPr lang="en-US" altLang="en-US" dirty="0"/>
              <a:t>Assess</a:t>
            </a:r>
            <a:r>
              <a:rPr lang="en-US" altLang="en-US" b="1" dirty="0"/>
              <a:t>:</a:t>
            </a:r>
            <a:endParaRPr lang="en-US" altLang="en-US" dirty="0"/>
          </a:p>
          <a:p>
            <a:pPr marL="0" indent="0" eaLnBrk="1" hangingPunct="1">
              <a:spcBef>
                <a:spcPct val="0"/>
              </a:spcBef>
              <a:buFont typeface="Wingdings" panose="05000000000000000000" pitchFamily="2" charset="2"/>
              <a:buNone/>
            </a:pPr>
            <a:r>
              <a:rPr lang="en-US" altLang="en-US" dirty="0"/>
              <a:t>	Gather needed info</a:t>
            </a:r>
          </a:p>
          <a:p>
            <a:pPr marL="0" indent="0" eaLnBrk="1" hangingPunct="1">
              <a:spcBef>
                <a:spcPct val="0"/>
              </a:spcBef>
              <a:buFont typeface="Wingdings" panose="05000000000000000000" pitchFamily="2" charset="2"/>
              <a:buNone/>
            </a:pPr>
            <a:r>
              <a:rPr lang="en-US" altLang="en-US" dirty="0"/>
              <a:t>	Ruling in/out mental illness</a:t>
            </a:r>
          </a:p>
          <a:p>
            <a:pPr marL="0" indent="0" eaLnBrk="1" hangingPunct="1">
              <a:spcBef>
                <a:spcPct val="0"/>
              </a:spcBef>
              <a:buFont typeface="Wingdings" panose="05000000000000000000" pitchFamily="2" charset="2"/>
              <a:buNone/>
            </a:pPr>
            <a:r>
              <a:rPr lang="en-US" altLang="en-US" dirty="0"/>
              <a:t>	Medical or drug/alcohol issues</a:t>
            </a:r>
          </a:p>
          <a:p>
            <a:pPr marL="0" indent="0" eaLnBrk="1" hangingPunct="1">
              <a:spcBef>
                <a:spcPct val="0"/>
              </a:spcBef>
              <a:buFont typeface="Wingdings" panose="05000000000000000000" pitchFamily="2" charset="2"/>
              <a:buNone/>
            </a:pPr>
            <a:r>
              <a:rPr lang="en-US" altLang="en-US" dirty="0"/>
              <a:t>	Was a crime committed</a:t>
            </a:r>
          </a:p>
          <a:p>
            <a:pPr marL="0" indent="0" eaLnBrk="1" hangingPunct="1">
              <a:spcBef>
                <a:spcPct val="0"/>
              </a:spcBef>
              <a:buFont typeface="Wingdings" panose="05000000000000000000" pitchFamily="2" charset="2"/>
              <a:buNone/>
            </a:pPr>
            <a:r>
              <a:rPr lang="en-US" altLang="en-US" dirty="0"/>
              <a:t>	Assess lethality if suicide or depression is an issue</a:t>
            </a:r>
          </a:p>
          <a:p>
            <a:pPr marL="0" indent="0" eaLnBrk="1" hangingPunct="1">
              <a:spcBef>
                <a:spcPct val="0"/>
              </a:spcBef>
              <a:buFont typeface="Wingdings" panose="05000000000000000000" pitchFamily="2" charset="2"/>
              <a:buNone/>
            </a:pPr>
            <a:r>
              <a:rPr lang="en-US" altLang="en-US" dirty="0"/>
              <a:t>	Talk to others at the scene</a:t>
            </a:r>
          </a:p>
          <a:p>
            <a:pPr marL="0" indent="0" eaLnBrk="1" hangingPunct="1">
              <a:spcBef>
                <a:spcPct val="0"/>
              </a:spcBef>
              <a:buFont typeface="Wingdings" panose="05000000000000000000" pitchFamily="2" charset="2"/>
              <a:buNone/>
            </a:pPr>
            <a:r>
              <a:rPr lang="en-US" altLang="en-US" dirty="0"/>
              <a:t>	Trust the experts.  Family members can be a great source of 	information.</a:t>
            </a:r>
          </a:p>
          <a:p>
            <a:pPr marL="0" indent="0" eaLnBrk="1" hangingPunct="1">
              <a:spcBef>
                <a:spcPct val="0"/>
              </a:spcBef>
              <a:buFont typeface="Wingdings" panose="05000000000000000000" pitchFamily="2" charset="2"/>
              <a:buNone/>
            </a:pPr>
            <a:r>
              <a:rPr lang="en-US" altLang="en-US" sz="2400" dirty="0"/>
              <a:t> </a:t>
            </a:r>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5824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 calcmode="lin" valueType="num">
                                      <p:cBhvr additive="base">
                                        <p:cTn id="37"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7" end="7"/>
                                            </p:txEl>
                                          </p:spTgt>
                                        </p:tgtEl>
                                        <p:attrNameLst>
                                          <p:attrName>style.visibility</p:attrName>
                                        </p:attrNameLst>
                                      </p:cBhvr>
                                      <p:to>
                                        <p:strVal val="visible"/>
                                      </p:to>
                                    </p:set>
                                    <p:anim calcmode="lin" valueType="num">
                                      <p:cBhvr additive="base">
                                        <p:cTn id="43"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5363">
                                            <p:txEl>
                                              <p:pRg st="8" end="8"/>
                                            </p:txEl>
                                          </p:spTgt>
                                        </p:tgtEl>
                                        <p:attrNameLst>
                                          <p:attrName>style.visibility</p:attrName>
                                        </p:attrNameLst>
                                      </p:cBhvr>
                                      <p:to>
                                        <p:strVal val="visible"/>
                                      </p:to>
                                    </p:set>
                                    <p:anim calcmode="lin" valueType="num">
                                      <p:cBhvr additive="base">
                                        <p:cTn id="49"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17500" y="776288"/>
            <a:ext cx="8637588" cy="708025"/>
          </a:xfrm>
        </p:spPr>
        <p:txBody>
          <a:bodyPr>
            <a:normAutofit/>
          </a:bodyPr>
          <a:lstStyle/>
          <a:p>
            <a:pPr eaLnBrk="1" hangingPunct="1"/>
            <a:r>
              <a:rPr lang="en-US" altLang="en-US" sz="4000">
                <a:solidFill>
                  <a:schemeClr val="tx1"/>
                </a:solidFill>
              </a:rPr>
              <a:t>Three Phases of every encounter</a:t>
            </a:r>
            <a:endParaRPr lang="en-US" altLang="en-US" sz="4000"/>
          </a:p>
        </p:txBody>
      </p:sp>
      <p:sp>
        <p:nvSpPr>
          <p:cNvPr id="15363" name="Rectangle 3"/>
          <p:cNvSpPr>
            <a:spLocks noGrp="1" noChangeArrowheads="1"/>
          </p:cNvSpPr>
          <p:nvPr>
            <p:ph sz="half" idx="1"/>
          </p:nvPr>
        </p:nvSpPr>
        <p:spPr>
          <a:xfrm>
            <a:off x="328613" y="1941513"/>
            <a:ext cx="8434387" cy="4114800"/>
          </a:xfrm>
        </p:spPr>
        <p:txBody>
          <a:bodyPr>
            <a:normAutofit/>
          </a:bodyPr>
          <a:lstStyle/>
          <a:p>
            <a:pPr marL="0" indent="0" eaLnBrk="1" hangingPunct="1">
              <a:spcBef>
                <a:spcPct val="0"/>
              </a:spcBef>
              <a:buFont typeface="Wingdings" panose="05000000000000000000" pitchFamily="2" charset="2"/>
              <a:buNone/>
            </a:pPr>
            <a:r>
              <a:rPr lang="en-US" altLang="en-US" dirty="0"/>
              <a:t>Resolve: </a:t>
            </a:r>
          </a:p>
          <a:p>
            <a:pPr marL="0" indent="0" eaLnBrk="1" hangingPunct="1">
              <a:spcBef>
                <a:spcPct val="0"/>
              </a:spcBef>
              <a:buFont typeface="Wingdings" panose="05000000000000000000" pitchFamily="2" charset="2"/>
              <a:buNone/>
            </a:pPr>
            <a:r>
              <a:rPr lang="en-US" altLang="en-US" dirty="0"/>
              <a:t>	Voluntary compliance</a:t>
            </a:r>
          </a:p>
          <a:p>
            <a:pPr marL="0" indent="0" eaLnBrk="1" hangingPunct="1">
              <a:spcBef>
                <a:spcPct val="0"/>
              </a:spcBef>
              <a:buFont typeface="Wingdings" panose="05000000000000000000" pitchFamily="2" charset="2"/>
              <a:buNone/>
            </a:pPr>
            <a:r>
              <a:rPr lang="en-US" altLang="en-US" dirty="0"/>
              <a:t>	Decide on course of action</a:t>
            </a:r>
          </a:p>
          <a:p>
            <a:pPr marL="0" indent="0" eaLnBrk="1" hangingPunct="1">
              <a:spcBef>
                <a:spcPct val="0"/>
              </a:spcBef>
              <a:buFont typeface="Wingdings" panose="05000000000000000000" pitchFamily="2" charset="2"/>
              <a:buNone/>
            </a:pPr>
            <a:r>
              <a:rPr lang="en-US" altLang="en-US" dirty="0"/>
              <a:t>	Forecast, tell the person what you are going to do.</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“I am going to put my hands in your jacket pocket to check for any weapons.”</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Leading.  Tell them what you expect and what you need from them.</a:t>
            </a:r>
          </a:p>
          <a:p>
            <a:pPr marL="0" indent="0" eaLnBrk="1" hangingPunct="1">
              <a:spcBef>
                <a:spcPct val="0"/>
              </a:spcBef>
              <a:buFont typeface="Wingdings" panose="05000000000000000000" pitchFamily="2" charset="2"/>
              <a:buNone/>
            </a:pPr>
            <a:r>
              <a:rPr lang="en-US" altLang="en-US" sz="2400" dirty="0"/>
              <a:t> </a:t>
            </a:r>
          </a:p>
          <a:p>
            <a:pPr marL="0" indent="0" eaLnBrk="1" hangingPunct="1">
              <a:spcBef>
                <a:spcPct val="0"/>
              </a:spcBef>
              <a:buFont typeface="Wingdings" panose="05000000000000000000" pitchFamily="2" charset="2"/>
              <a:buNone/>
            </a:pPr>
            <a:r>
              <a:rPr lang="en-US" altLang="en-US" sz="2400" dirty="0"/>
              <a:t> </a:t>
            </a:r>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2723657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5" end="5"/>
                                            </p:txEl>
                                          </p:spTgt>
                                        </p:tgtEl>
                                        <p:attrNameLst>
                                          <p:attrName>style.visibility</p:attrName>
                                        </p:attrNameLst>
                                      </p:cBhvr>
                                      <p:to>
                                        <p:strVal val="visible"/>
                                      </p:to>
                                    </p:set>
                                    <p:anim calcmode="lin" valueType="num">
                                      <p:cBhvr additive="base">
                                        <p:cTn id="25"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3">
                                            <p:txEl>
                                              <p:pRg st="7" end="7"/>
                                            </p:txEl>
                                          </p:spTgt>
                                        </p:tgtEl>
                                        <p:attrNameLst>
                                          <p:attrName>style.visibility</p:attrName>
                                        </p:attrNameLst>
                                      </p:cBhvr>
                                      <p:to>
                                        <p:strVal val="visible"/>
                                      </p:to>
                                    </p:set>
                                    <p:anim calcmode="lin" valueType="num">
                                      <p:cBhvr additive="base">
                                        <p:cTn id="31"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363">
                                            <p:txEl>
                                              <p:pRg st="8" end="8"/>
                                            </p:txEl>
                                          </p:spTgt>
                                        </p:tgtEl>
                                        <p:attrNameLst>
                                          <p:attrName>style.visibility</p:attrName>
                                        </p:attrNameLst>
                                      </p:cBhvr>
                                      <p:to>
                                        <p:strVal val="visible"/>
                                      </p:to>
                                    </p:set>
                                    <p:anim calcmode="lin" valueType="num">
                                      <p:cBhvr additive="base">
                                        <p:cTn id="37"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3">
                                            <p:txEl>
                                              <p:pRg st="9" end="9"/>
                                            </p:txEl>
                                          </p:spTgt>
                                        </p:tgtEl>
                                        <p:attrNameLst>
                                          <p:attrName>style.visibility</p:attrName>
                                        </p:attrNameLst>
                                      </p:cBhvr>
                                      <p:to>
                                        <p:strVal val="visible"/>
                                      </p:to>
                                    </p:set>
                                    <p:anim calcmode="lin" valueType="num">
                                      <p:cBhvr additive="base">
                                        <p:cTn id="43" dur="500" fill="hold"/>
                                        <p:tgtEl>
                                          <p:spTgt spid="1536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17500" y="776288"/>
            <a:ext cx="8637588" cy="708025"/>
          </a:xfrm>
        </p:spPr>
        <p:txBody>
          <a:bodyPr/>
          <a:lstStyle/>
          <a:p>
            <a:pPr eaLnBrk="1" hangingPunct="1"/>
            <a:r>
              <a:rPr lang="en-US" altLang="en-US" sz="4000" dirty="0"/>
              <a:t>De-escalating Psychosis</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sz="3600" dirty="0"/>
              <a:t>In the act of de-escalating psychosis there are generally three possible responses you may take and </a:t>
            </a:r>
            <a:r>
              <a:rPr lang="en-US" altLang="en-US" sz="3600" u="sng" dirty="0"/>
              <a:t>only one of them is effective</a:t>
            </a:r>
            <a:r>
              <a:rPr lang="en-US" altLang="en-US" sz="3600" dirty="0"/>
              <a:t>.</a:t>
            </a:r>
          </a:p>
        </p:txBody>
      </p:sp>
    </p:spTree>
    <p:extLst>
      <p:ext uri="{BB962C8B-B14F-4D97-AF65-F5344CB8AC3E}">
        <p14:creationId xmlns:p14="http://schemas.microsoft.com/office/powerpoint/2010/main" val="2577221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17500" y="776288"/>
            <a:ext cx="8637588" cy="708025"/>
          </a:xfrm>
        </p:spPr>
        <p:txBody>
          <a:bodyPr/>
          <a:lstStyle/>
          <a:p>
            <a:pPr eaLnBrk="1" hangingPunct="1"/>
            <a:r>
              <a:rPr lang="en-US" altLang="en-US" sz="4000"/>
              <a:t>De-escalating Psychosis</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sz="3200" dirty="0"/>
              <a:t>1. Act as if you believe them </a:t>
            </a:r>
          </a:p>
          <a:p>
            <a:pPr marL="0" indent="0" eaLnBrk="1" hangingPunct="1">
              <a:spcBef>
                <a:spcPct val="0"/>
              </a:spcBef>
              <a:buFont typeface="Wingdings" panose="05000000000000000000" pitchFamily="2" charset="2"/>
              <a:buNone/>
            </a:pPr>
            <a:endParaRPr lang="en-US" altLang="en-US" sz="3200" dirty="0"/>
          </a:p>
          <a:p>
            <a:pPr marL="0" indent="0" eaLnBrk="1" hangingPunct="1">
              <a:spcBef>
                <a:spcPct val="0"/>
              </a:spcBef>
              <a:buFont typeface="Wingdings" panose="05000000000000000000" pitchFamily="2" charset="2"/>
              <a:buNone/>
            </a:pPr>
            <a:r>
              <a:rPr lang="en-US" altLang="en-US" sz="3200" dirty="0"/>
              <a:t>	Risk losing creditability and trust. Could escalate the subject’s anxiety.  Make the resolution phase more difficult.</a:t>
            </a:r>
          </a:p>
        </p:txBody>
      </p:sp>
    </p:spTree>
    <p:extLst>
      <p:ext uri="{BB962C8B-B14F-4D97-AF65-F5344CB8AC3E}">
        <p14:creationId xmlns:p14="http://schemas.microsoft.com/office/powerpoint/2010/main" val="12784133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17500" y="776288"/>
            <a:ext cx="8637588" cy="708025"/>
          </a:xfrm>
        </p:spPr>
        <p:txBody>
          <a:bodyPr/>
          <a:lstStyle/>
          <a:p>
            <a:pPr eaLnBrk="1" hangingPunct="1"/>
            <a:r>
              <a:rPr lang="en-US" altLang="en-US" sz="4000"/>
              <a:t>De-escalating Psychosis</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sz="3200" dirty="0"/>
              <a:t>2.	Dispute their perception of reality -</a:t>
            </a:r>
          </a:p>
          <a:p>
            <a:pPr marL="0" indent="0" eaLnBrk="1" hangingPunct="1">
              <a:spcBef>
                <a:spcPct val="0"/>
              </a:spcBef>
              <a:buFont typeface="Wingdings" panose="05000000000000000000" pitchFamily="2" charset="2"/>
              <a:buNone/>
            </a:pPr>
            <a:r>
              <a:rPr lang="en-US" altLang="en-US" sz="3200" dirty="0"/>
              <a:t>	Increase probability of direct 	confrontation or withdrawal of the subject. </a:t>
            </a:r>
          </a:p>
          <a:p>
            <a:pPr marL="914400" indent="0" eaLnBrk="1" hangingPunct="1">
              <a:spcBef>
                <a:spcPct val="0"/>
              </a:spcBef>
              <a:buFont typeface="Wingdings" panose="05000000000000000000" pitchFamily="2" charset="2"/>
              <a:buNone/>
            </a:pPr>
            <a:r>
              <a:rPr lang="en-US" altLang="en-US" sz="3200" dirty="0"/>
              <a:t>Logic and reason cannot often penetrate the person’s psychosis. Make the resolution phase more difficult.</a:t>
            </a:r>
          </a:p>
        </p:txBody>
      </p:sp>
    </p:spTree>
    <p:extLst>
      <p:ext uri="{BB962C8B-B14F-4D97-AF65-F5344CB8AC3E}">
        <p14:creationId xmlns:p14="http://schemas.microsoft.com/office/powerpoint/2010/main" val="2331062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17500" y="776288"/>
            <a:ext cx="8637588" cy="708025"/>
          </a:xfrm>
        </p:spPr>
        <p:txBody>
          <a:bodyPr/>
          <a:lstStyle/>
          <a:p>
            <a:pPr eaLnBrk="1" hangingPunct="1"/>
            <a:r>
              <a:rPr lang="en-US" altLang="en-US" sz="4000"/>
              <a:t>De-escalating Psychosis</a:t>
            </a:r>
          </a:p>
        </p:txBody>
      </p:sp>
      <p:sp>
        <p:nvSpPr>
          <p:cNvPr id="15363" name="Rectangle 3"/>
          <p:cNvSpPr>
            <a:spLocks noGrp="1" noChangeArrowheads="1"/>
          </p:cNvSpPr>
          <p:nvPr>
            <p:ph sz="half" idx="1"/>
          </p:nvPr>
        </p:nvSpPr>
        <p:spPr>
          <a:xfrm>
            <a:off x="328613" y="1941513"/>
            <a:ext cx="8434387" cy="4114800"/>
          </a:xfrm>
        </p:spPr>
        <p:txBody>
          <a:bodyPr>
            <a:normAutofit/>
          </a:bodyPr>
          <a:lstStyle/>
          <a:p>
            <a:pPr marL="0" indent="0" eaLnBrk="1" hangingPunct="1">
              <a:spcBef>
                <a:spcPct val="0"/>
              </a:spcBef>
              <a:buFont typeface="Wingdings" panose="05000000000000000000" pitchFamily="2" charset="2"/>
              <a:buNone/>
            </a:pPr>
            <a:r>
              <a:rPr lang="en-US" altLang="en-US" sz="3200" dirty="0"/>
              <a:t>3.	Defer your  belief in their psychosis </a:t>
            </a:r>
          </a:p>
          <a:p>
            <a:pPr marL="0" indent="0" eaLnBrk="1" hangingPunct="1">
              <a:spcBef>
                <a:spcPct val="0"/>
              </a:spcBef>
              <a:buFont typeface="Wingdings" panose="05000000000000000000" pitchFamily="2" charset="2"/>
              <a:buNone/>
            </a:pPr>
            <a:endParaRPr lang="en-US" altLang="en-US" sz="3200" dirty="0"/>
          </a:p>
          <a:p>
            <a:pPr marL="0" indent="0" eaLnBrk="1" hangingPunct="1">
              <a:spcBef>
                <a:spcPct val="0"/>
              </a:spcBef>
              <a:buFont typeface="Wingdings" panose="05000000000000000000" pitchFamily="2" charset="2"/>
              <a:buNone/>
            </a:pPr>
            <a:r>
              <a:rPr lang="en-US" altLang="en-US" sz="3200" dirty="0"/>
              <a:t>Do not agree or disagree with subject’s view. You acknowledge that it is their view.  Reflect how it makes the person feel. Take control of the conversation by focusing on what you need to resolve the situation safely.</a:t>
            </a:r>
          </a:p>
        </p:txBody>
      </p:sp>
    </p:spTree>
    <p:extLst>
      <p:ext uri="{BB962C8B-B14F-4D97-AF65-F5344CB8AC3E}">
        <p14:creationId xmlns:p14="http://schemas.microsoft.com/office/powerpoint/2010/main" val="2170957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17500" y="776288"/>
            <a:ext cx="8637588" cy="708025"/>
          </a:xfrm>
        </p:spPr>
        <p:txBody>
          <a:bodyPr/>
          <a:lstStyle/>
          <a:p>
            <a:pPr eaLnBrk="1" hangingPunct="1"/>
            <a:r>
              <a:rPr lang="en-US" altLang="en-US" sz="4000"/>
              <a:t>Adolescents - Characteristics</a:t>
            </a:r>
          </a:p>
        </p:txBody>
      </p:sp>
      <p:sp>
        <p:nvSpPr>
          <p:cNvPr id="15363" name="Rectangle 3"/>
          <p:cNvSpPr>
            <a:spLocks noGrp="1" noChangeArrowheads="1"/>
          </p:cNvSpPr>
          <p:nvPr>
            <p:ph sz="half" idx="1"/>
          </p:nvPr>
        </p:nvSpPr>
        <p:spPr>
          <a:xfrm>
            <a:off x="609600" y="1981200"/>
            <a:ext cx="8345488" cy="4114800"/>
          </a:xfrm>
        </p:spPr>
        <p:txBody>
          <a:bodyPr>
            <a:normAutofit/>
          </a:bodyPr>
          <a:lstStyle/>
          <a:p>
            <a:pPr marL="0" indent="0" eaLnBrk="1" hangingPunct="1">
              <a:spcBef>
                <a:spcPct val="0"/>
              </a:spcBef>
              <a:buFont typeface="Wingdings" panose="05000000000000000000" pitchFamily="2" charset="2"/>
              <a:buNone/>
            </a:pPr>
            <a:r>
              <a:rPr lang="en-US" altLang="en-US" sz="3200" dirty="0"/>
              <a:t>Impulsive and moody.</a:t>
            </a:r>
          </a:p>
          <a:p>
            <a:pPr marL="0" indent="0" eaLnBrk="1" hangingPunct="1">
              <a:spcBef>
                <a:spcPct val="0"/>
              </a:spcBef>
              <a:buFont typeface="Wingdings" panose="05000000000000000000" pitchFamily="2" charset="2"/>
              <a:buNone/>
            </a:pPr>
            <a:endParaRPr lang="en-US" altLang="en-US" sz="3200" dirty="0"/>
          </a:p>
          <a:p>
            <a:pPr marL="0" indent="0" eaLnBrk="1" hangingPunct="1">
              <a:spcBef>
                <a:spcPct val="0"/>
              </a:spcBef>
              <a:buFont typeface="Wingdings" panose="05000000000000000000" pitchFamily="2" charset="2"/>
              <a:buNone/>
            </a:pPr>
            <a:r>
              <a:rPr lang="en-US" altLang="en-US" sz="3200" dirty="0"/>
              <a:t>Risk-taker (believes they are invincible).</a:t>
            </a:r>
          </a:p>
          <a:p>
            <a:pPr marL="0" indent="0" eaLnBrk="1" hangingPunct="1">
              <a:spcBef>
                <a:spcPct val="0"/>
              </a:spcBef>
              <a:buFont typeface="Wingdings" panose="05000000000000000000" pitchFamily="2" charset="2"/>
              <a:buNone/>
            </a:pPr>
            <a:endParaRPr lang="en-US" altLang="en-US" sz="3200" dirty="0"/>
          </a:p>
          <a:p>
            <a:pPr marL="0" indent="0" eaLnBrk="1" hangingPunct="1">
              <a:spcBef>
                <a:spcPct val="0"/>
              </a:spcBef>
              <a:buFont typeface="Wingdings" panose="05000000000000000000" pitchFamily="2" charset="2"/>
              <a:buNone/>
            </a:pPr>
            <a:r>
              <a:rPr lang="en-US" altLang="en-US" sz="3200" dirty="0"/>
              <a:t>Self-centered (seeks gratification).</a:t>
            </a:r>
          </a:p>
          <a:p>
            <a:pPr marL="0" indent="0" eaLnBrk="1" hangingPunct="1">
              <a:spcBef>
                <a:spcPct val="0"/>
              </a:spcBef>
              <a:buFont typeface="Wingdings" panose="05000000000000000000" pitchFamily="2" charset="2"/>
              <a:buNone/>
            </a:pPr>
            <a:endParaRPr lang="en-US" altLang="en-US" sz="3200" dirty="0"/>
          </a:p>
          <a:p>
            <a:pPr marL="0" indent="0" eaLnBrk="1" hangingPunct="1">
              <a:spcBef>
                <a:spcPct val="0"/>
              </a:spcBef>
              <a:buFont typeface="Wingdings" panose="05000000000000000000" pitchFamily="2" charset="2"/>
              <a:buNone/>
            </a:pPr>
            <a:r>
              <a:rPr lang="en-US" altLang="en-US" sz="3200" dirty="0"/>
              <a:t>Easily irrational and emotional.</a:t>
            </a:r>
          </a:p>
        </p:txBody>
      </p:sp>
    </p:spTree>
    <p:extLst>
      <p:ext uri="{BB962C8B-B14F-4D97-AF65-F5344CB8AC3E}">
        <p14:creationId xmlns:p14="http://schemas.microsoft.com/office/powerpoint/2010/main" val="3021095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17500" y="776288"/>
            <a:ext cx="8637588" cy="708025"/>
          </a:xfrm>
        </p:spPr>
        <p:txBody>
          <a:bodyPr>
            <a:normAutofit/>
          </a:bodyPr>
          <a:lstStyle/>
          <a:p>
            <a:pPr eaLnBrk="1" hangingPunct="1"/>
            <a:r>
              <a:rPr lang="en-US" altLang="en-US" sz="4000"/>
              <a:t>Communication – De-escalation</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sz="3200" u="sng" dirty="0"/>
              <a:t>Engage</a:t>
            </a:r>
            <a:r>
              <a:rPr lang="en-US" altLang="en-US" sz="3200" dirty="0"/>
              <a:t> (listen)</a:t>
            </a:r>
          </a:p>
          <a:p>
            <a:pPr marL="0" indent="0" eaLnBrk="1" hangingPunct="1">
              <a:spcBef>
                <a:spcPct val="0"/>
              </a:spcBef>
              <a:buFont typeface="Wingdings" panose="05000000000000000000" pitchFamily="2" charset="2"/>
              <a:buNone/>
            </a:pPr>
            <a:r>
              <a:rPr lang="en-US" altLang="en-US" sz="3200" dirty="0"/>
              <a:t>Don’t judge, adolescents are good at reading adults. - Reflective listening: let them vent but do not get into a logical discussion with them—the goal is to calm them down, emotionally.</a:t>
            </a:r>
          </a:p>
          <a:p>
            <a:pPr marL="0" indent="0" eaLnBrk="1" hangingPunct="1">
              <a:spcBef>
                <a:spcPct val="0"/>
              </a:spcBef>
              <a:buFont typeface="Wingdings" panose="05000000000000000000" pitchFamily="2" charset="2"/>
              <a:buNone/>
            </a:pPr>
            <a:endParaRPr lang="en-US" altLang="en-US" sz="3600" b="1" dirty="0"/>
          </a:p>
        </p:txBody>
      </p:sp>
    </p:spTree>
    <p:extLst>
      <p:ext uri="{BB962C8B-B14F-4D97-AF65-F5344CB8AC3E}">
        <p14:creationId xmlns:p14="http://schemas.microsoft.com/office/powerpoint/2010/main" val="1733461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317500" y="776288"/>
            <a:ext cx="8637588" cy="708025"/>
          </a:xfrm>
        </p:spPr>
        <p:txBody>
          <a:bodyPr>
            <a:normAutofit/>
          </a:bodyPr>
          <a:lstStyle/>
          <a:p>
            <a:pPr eaLnBrk="1" hangingPunct="1"/>
            <a:r>
              <a:rPr lang="en-US" altLang="en-US" sz="4000"/>
              <a:t>Communication – De-escalation</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u="sng" dirty="0"/>
              <a:t>Assess</a:t>
            </a:r>
            <a:r>
              <a:rPr lang="en-US" altLang="en-US" dirty="0"/>
              <a:t> (clarify, understand)</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Interview family members; respect them as the primary source of information.  </a:t>
            </a:r>
          </a:p>
          <a:p>
            <a:pPr marL="0" indent="0" eaLnBrk="1" hangingPunct="1">
              <a:spcBef>
                <a:spcPct val="0"/>
              </a:spcBef>
              <a:buFont typeface="Wingdings" panose="05000000000000000000" pitchFamily="2" charset="2"/>
              <a:buNone/>
            </a:pPr>
            <a:r>
              <a:rPr lang="en-US" altLang="en-US" dirty="0"/>
              <a:t>Explain what you are doing and the possible consequences.   </a:t>
            </a:r>
          </a:p>
          <a:p>
            <a:pPr marL="0" indent="0" eaLnBrk="1" hangingPunct="1">
              <a:spcBef>
                <a:spcPct val="0"/>
              </a:spcBef>
              <a:buFont typeface="Wingdings" panose="05000000000000000000" pitchFamily="2" charset="2"/>
              <a:buNone/>
            </a:pPr>
            <a:r>
              <a:rPr lang="en-US" altLang="en-US" dirty="0"/>
              <a:t>Encouraging, praising or explaining to youth what you need from them is more effective than giving orders -</a:t>
            </a:r>
          </a:p>
        </p:txBody>
      </p:sp>
    </p:spTree>
    <p:extLst>
      <p:ext uri="{BB962C8B-B14F-4D97-AF65-F5344CB8AC3E}">
        <p14:creationId xmlns:p14="http://schemas.microsoft.com/office/powerpoint/2010/main" val="350691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additive="base">
                                        <p:cTn id="7"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28613" y="381000"/>
            <a:ext cx="8637588" cy="708025"/>
          </a:xfrm>
        </p:spPr>
        <p:txBody>
          <a:bodyPr>
            <a:normAutofit/>
          </a:bodyPr>
          <a:lstStyle/>
          <a:p>
            <a:pPr eaLnBrk="1" hangingPunct="1"/>
            <a:r>
              <a:rPr lang="en-US" altLang="en-US" sz="4000" dirty="0"/>
              <a:t>Communication – De-escalation</a:t>
            </a:r>
          </a:p>
        </p:txBody>
      </p:sp>
      <p:sp>
        <p:nvSpPr>
          <p:cNvPr id="15363" name="Rectangle 3"/>
          <p:cNvSpPr>
            <a:spLocks noGrp="1" noChangeArrowheads="1"/>
          </p:cNvSpPr>
          <p:nvPr>
            <p:ph sz="half" idx="1"/>
          </p:nvPr>
        </p:nvSpPr>
        <p:spPr>
          <a:xfrm>
            <a:off x="430213" y="1219200"/>
            <a:ext cx="8434387" cy="4114800"/>
          </a:xfrm>
        </p:spPr>
        <p:txBody>
          <a:bodyPr/>
          <a:lstStyle/>
          <a:p>
            <a:pPr marL="0" indent="0" eaLnBrk="1" hangingPunct="1">
              <a:spcBef>
                <a:spcPct val="0"/>
              </a:spcBef>
              <a:buFont typeface="Wingdings" panose="05000000000000000000" pitchFamily="2" charset="2"/>
              <a:buNone/>
            </a:pPr>
            <a:r>
              <a:rPr lang="en-US" altLang="en-US" u="sng" dirty="0"/>
              <a:t>Resolve</a:t>
            </a:r>
            <a:r>
              <a:rPr lang="en-US" altLang="en-US" dirty="0"/>
              <a:t> (action)</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If they remain out of control, be gentle but firm and forecast. - remind them of the consequences if they remain out of control. </a:t>
            </a:r>
          </a:p>
          <a:p>
            <a:pPr marL="0" indent="0" eaLnBrk="1" hangingPunct="1">
              <a:spcBef>
                <a:spcPct val="0"/>
              </a:spcBef>
              <a:buFont typeface="Wingdings" panose="05000000000000000000" pitchFamily="2" charset="2"/>
              <a:buNone/>
            </a:pPr>
            <a:r>
              <a:rPr lang="en-US" altLang="en-US" dirty="0"/>
              <a:t>talk to family about services available (if signs of family dysfunction are visible.)- </a:t>
            </a:r>
          </a:p>
          <a:p>
            <a:pPr marL="0" indent="0" eaLnBrk="1" hangingPunct="1">
              <a:spcBef>
                <a:spcPct val="0"/>
              </a:spcBef>
              <a:buFont typeface="Wingdings" panose="05000000000000000000" pitchFamily="2" charset="2"/>
              <a:buNone/>
            </a:pPr>
            <a:r>
              <a:rPr lang="en-US" altLang="en-US" dirty="0"/>
              <a:t>do not try to help the parent’s parent: do not say “your kid needs a good lecture” or “there is nothing we can do”.</a:t>
            </a:r>
          </a:p>
          <a:p>
            <a:pPr marL="0" indent="0" eaLnBrk="1" hangingPunct="1">
              <a:spcBef>
                <a:spcPct val="0"/>
              </a:spcBef>
              <a:buFont typeface="Wingdings" panose="05000000000000000000" pitchFamily="2" charset="2"/>
              <a:buNone/>
            </a:pPr>
            <a:endParaRPr lang="en-US" altLang="en-US" dirty="0"/>
          </a:p>
        </p:txBody>
      </p:sp>
    </p:spTree>
    <p:extLst>
      <p:ext uri="{BB962C8B-B14F-4D97-AF65-F5344CB8AC3E}">
        <p14:creationId xmlns:p14="http://schemas.microsoft.com/office/powerpoint/2010/main" val="2003406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fade">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fade">
                                      <p:cBhvr>
                                        <p:cTn id="17" dur="500"/>
                                        <p:tgtEl>
                                          <p:spTgt spid="153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fade">
                                      <p:cBhvr>
                                        <p:cTn id="2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17500" y="52388"/>
            <a:ext cx="8637588" cy="1431925"/>
          </a:xfrm>
        </p:spPr>
        <p:txBody>
          <a:bodyPr/>
          <a:lstStyle/>
          <a:p>
            <a:pPr eaLnBrk="1" fontAlgn="auto" hangingPunct="1">
              <a:spcAft>
                <a:spcPts val="0"/>
              </a:spcAft>
              <a:defRPr/>
            </a:pPr>
            <a:r>
              <a:rPr lang="en-US" sz="4000" dirty="0"/>
              <a:t>Mental Illness: </a:t>
            </a:r>
            <a:br>
              <a:rPr lang="en-US" sz="4000" dirty="0"/>
            </a:br>
            <a:r>
              <a:rPr lang="en-US" sz="4000" dirty="0"/>
              <a:t>Facts and Numbers  (NAMI)</a:t>
            </a:r>
          </a:p>
        </p:txBody>
      </p:sp>
      <p:sp>
        <p:nvSpPr>
          <p:cNvPr id="86019" name="Rectangle 3"/>
          <p:cNvSpPr>
            <a:spLocks noGrp="1" noChangeArrowheads="1"/>
          </p:cNvSpPr>
          <p:nvPr>
            <p:ph idx="1"/>
          </p:nvPr>
        </p:nvSpPr>
        <p:spPr/>
        <p:txBody>
          <a:bodyPr>
            <a:normAutofit fontScale="92500" lnSpcReduction="20000"/>
          </a:bodyPr>
          <a:lstStyle/>
          <a:p>
            <a:pPr marL="274320" eaLnBrk="1" fontAlgn="auto" hangingPunct="1">
              <a:lnSpc>
                <a:spcPct val="90000"/>
              </a:lnSpc>
              <a:spcAft>
                <a:spcPts val="0"/>
              </a:spcAft>
              <a:defRPr/>
            </a:pPr>
            <a:r>
              <a:rPr lang="en-US" sz="2800" dirty="0"/>
              <a:t>Schizophrenia-approximately 2.4 million</a:t>
            </a:r>
          </a:p>
          <a:p>
            <a:pPr marL="274320" eaLnBrk="1" fontAlgn="auto" hangingPunct="1">
              <a:lnSpc>
                <a:spcPct val="90000"/>
              </a:lnSpc>
              <a:spcAft>
                <a:spcPts val="0"/>
              </a:spcAft>
              <a:defRPr/>
            </a:pPr>
            <a:r>
              <a:rPr lang="en-US" sz="2800" dirty="0"/>
              <a:t>Autism Spectrum Disorder-3.5 million</a:t>
            </a:r>
          </a:p>
          <a:p>
            <a:pPr marL="274320" eaLnBrk="1" fontAlgn="auto" hangingPunct="1">
              <a:lnSpc>
                <a:spcPct val="90000"/>
              </a:lnSpc>
              <a:spcAft>
                <a:spcPts val="0"/>
              </a:spcAft>
              <a:defRPr/>
            </a:pPr>
            <a:r>
              <a:rPr lang="en-US" sz="2800" dirty="0"/>
              <a:t>Bipolar-approximately 5.7 million</a:t>
            </a:r>
          </a:p>
          <a:p>
            <a:pPr marL="274320" eaLnBrk="1" fontAlgn="auto" hangingPunct="1">
              <a:lnSpc>
                <a:spcPct val="90000"/>
              </a:lnSpc>
              <a:spcAft>
                <a:spcPts val="0"/>
              </a:spcAft>
              <a:defRPr/>
            </a:pPr>
            <a:r>
              <a:rPr lang="en-US" sz="2800" dirty="0"/>
              <a:t>Depression-approximately 14.7 million</a:t>
            </a:r>
          </a:p>
          <a:p>
            <a:pPr marL="274320" eaLnBrk="1" fontAlgn="auto" hangingPunct="1">
              <a:lnSpc>
                <a:spcPct val="90000"/>
              </a:lnSpc>
              <a:spcAft>
                <a:spcPts val="0"/>
              </a:spcAft>
              <a:defRPr/>
            </a:pPr>
            <a:r>
              <a:rPr lang="en-US" sz="2800" dirty="0"/>
              <a:t>Anxiety/PTSD-approximately 40 million</a:t>
            </a:r>
          </a:p>
          <a:p>
            <a:pPr marL="274320" eaLnBrk="1" fontAlgn="auto" hangingPunct="1">
              <a:lnSpc>
                <a:spcPct val="90000"/>
              </a:lnSpc>
              <a:spcAft>
                <a:spcPts val="0"/>
              </a:spcAft>
              <a:defRPr/>
            </a:pPr>
            <a:r>
              <a:rPr lang="en-US" sz="2800" dirty="0"/>
              <a:t>Mental health/addiction disorders-approximately 5.2 million</a:t>
            </a:r>
          </a:p>
          <a:p>
            <a:pPr marL="274320" eaLnBrk="1" fontAlgn="auto" hangingPunct="1">
              <a:lnSpc>
                <a:spcPct val="90000"/>
              </a:lnSpc>
              <a:spcAft>
                <a:spcPts val="0"/>
              </a:spcAft>
              <a:defRPr/>
            </a:pPr>
            <a:r>
              <a:rPr lang="en-US" sz="2800" dirty="0"/>
              <a:t>Twenty-four percent of state inmates and twenty-one percent of local prisoners have a history of mental health disorder. </a:t>
            </a:r>
          </a:p>
        </p:txBody>
      </p:sp>
    </p:spTree>
    <p:extLst>
      <p:ext uri="{BB962C8B-B14F-4D97-AF65-F5344CB8AC3E}">
        <p14:creationId xmlns:p14="http://schemas.microsoft.com/office/powerpoint/2010/main" val="28276013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89560" y="304800"/>
            <a:ext cx="8637588" cy="708025"/>
          </a:xfrm>
        </p:spPr>
        <p:txBody>
          <a:bodyPr>
            <a:normAutofit/>
          </a:bodyPr>
          <a:lstStyle/>
          <a:p>
            <a:pPr eaLnBrk="1" hangingPunct="1"/>
            <a:r>
              <a:rPr lang="en-US" altLang="en-US" sz="4000" dirty="0"/>
              <a:t>Approaching an Agitated Person</a:t>
            </a:r>
          </a:p>
        </p:txBody>
      </p:sp>
      <p:sp>
        <p:nvSpPr>
          <p:cNvPr id="15363" name="Rectangle 3"/>
          <p:cNvSpPr>
            <a:spLocks noGrp="1" noChangeArrowheads="1"/>
          </p:cNvSpPr>
          <p:nvPr>
            <p:ph sz="half" idx="1"/>
          </p:nvPr>
        </p:nvSpPr>
        <p:spPr>
          <a:xfrm>
            <a:off x="327660" y="1600200"/>
            <a:ext cx="8434387" cy="4114800"/>
          </a:xfrm>
        </p:spPr>
        <p:txBody>
          <a:bodyPr/>
          <a:lstStyle/>
          <a:p>
            <a:pPr marL="0" indent="0" eaLnBrk="1" hangingPunct="1">
              <a:spcBef>
                <a:spcPct val="0"/>
              </a:spcBef>
              <a:buFont typeface="Wingdings" panose="05000000000000000000" pitchFamily="2" charset="2"/>
              <a:buNone/>
            </a:pPr>
            <a:r>
              <a:rPr lang="en-US" altLang="en-US" dirty="0"/>
              <a:t>Be safe.  Make sure you do a proper assessment. Use non-threatening body language.  Manage your back-up.</a:t>
            </a:r>
          </a:p>
          <a:p>
            <a:pPr marL="0" indent="0" eaLnBrk="1" hangingPunct="1">
              <a:spcBef>
                <a:spcPct val="0"/>
              </a:spcBef>
              <a:buFont typeface="Wingdings" panose="05000000000000000000" pitchFamily="2" charset="2"/>
              <a:buNone/>
            </a:pPr>
            <a:r>
              <a:rPr lang="en-US" altLang="en-US" b="1" dirty="0"/>
              <a:t>Remain Calm</a:t>
            </a:r>
            <a:r>
              <a:rPr lang="en-US" altLang="en-US" dirty="0"/>
              <a:t>;</a:t>
            </a:r>
          </a:p>
          <a:p>
            <a:pPr marL="0" indent="0" eaLnBrk="1" hangingPunct="1">
              <a:spcBef>
                <a:spcPct val="0"/>
              </a:spcBef>
              <a:buFont typeface="Wingdings" panose="05000000000000000000" pitchFamily="2" charset="2"/>
              <a:buNone/>
            </a:pPr>
            <a:r>
              <a:rPr lang="en-US" altLang="en-US" dirty="0"/>
              <a:t>Remember, the verbally escalating person is beginning to lose control or already out of control.  If the person you are intervening with senses you are losing control, the situation will escalate.  Try to keep your cool, even when challenged, insulted or threatened. </a:t>
            </a:r>
            <a:r>
              <a:rPr lang="en-US" altLang="en-US" b="1" dirty="0">
                <a:solidFill>
                  <a:srgbClr val="FFFF00"/>
                </a:solidFill>
              </a:rPr>
              <a:t>It’s not personal!!</a:t>
            </a:r>
          </a:p>
          <a:p>
            <a:pPr marL="0" indent="0" eaLnBrk="1" hangingPunct="1">
              <a:spcBef>
                <a:spcPct val="0"/>
              </a:spcBef>
              <a:buFont typeface="Wingdings" panose="05000000000000000000" pitchFamily="2" charset="2"/>
              <a:buNone/>
            </a:pPr>
            <a:r>
              <a:rPr lang="en-US" altLang="en-US" sz="2400" dirty="0"/>
              <a:t> </a:t>
            </a:r>
          </a:p>
        </p:txBody>
      </p:sp>
    </p:spTree>
    <p:extLst>
      <p:ext uri="{BB962C8B-B14F-4D97-AF65-F5344CB8AC3E}">
        <p14:creationId xmlns:p14="http://schemas.microsoft.com/office/powerpoint/2010/main" val="143195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5363">
                                            <p:txEl>
                                              <p:pRg st="0" end="0"/>
                                            </p:txEl>
                                          </p:spTgt>
                                        </p:tgtEl>
                                      </p:cBhvr>
                                    </p:animEffect>
                                    <p:set>
                                      <p:cBhvr>
                                        <p:cTn id="7" dur="1" fill="hold">
                                          <p:stCondLst>
                                            <p:cond delay="499"/>
                                          </p:stCondLst>
                                        </p:cTn>
                                        <p:tgtEl>
                                          <p:spTgt spid="15363">
                                            <p:txEl>
                                              <p:pRg st="0" end="0"/>
                                            </p:txEl>
                                          </p:spTgt>
                                        </p:tgtEl>
                                        <p:attrNameLst>
                                          <p:attrName>style.visibility</p:attrName>
                                        </p:attrNameLst>
                                      </p:cBhvr>
                                      <p:to>
                                        <p:strVal val="hidden"/>
                                      </p:to>
                                    </p:set>
                                  </p:childTnLst>
                                </p:cTn>
                              </p:par>
                              <p:par>
                                <p:cTn id="8" presetID="2" presetClass="entr" presetSubtype="8"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 calcmode="lin" valueType="num">
                                      <p:cBhvr additive="base">
                                        <p:cTn id="10"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15363">
                                            <p:txEl>
                                              <p:pRg st="1" end="1"/>
                                            </p:txEl>
                                          </p:spTgt>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5363">
                                            <p:txEl>
                                              <p:pRg st="2" end="2"/>
                                            </p:txEl>
                                          </p:spTgt>
                                        </p:tgtEl>
                                        <p:attrNameLst>
                                          <p:attrName>style.visibility</p:attrName>
                                        </p:attrNameLst>
                                      </p:cBhvr>
                                      <p:to>
                                        <p:strVal val="visible"/>
                                      </p:to>
                                    </p:set>
                                    <p:anim calcmode="lin" valueType="num">
                                      <p:cBhvr additive="base">
                                        <p:cTn id="14"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P spid="15363" grpId="1" uiExpand="1" build="p"/>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317500" y="776288"/>
            <a:ext cx="8637588" cy="708025"/>
          </a:xfrm>
        </p:spPr>
        <p:txBody>
          <a:bodyPr>
            <a:normAutofit/>
          </a:bodyPr>
          <a:lstStyle/>
          <a:p>
            <a:pPr eaLnBrk="1" hangingPunct="1"/>
            <a:r>
              <a:rPr lang="en-US" altLang="en-US" sz="4000" dirty="0"/>
              <a:t>Approaching an Agitated Person</a:t>
            </a:r>
          </a:p>
        </p:txBody>
      </p:sp>
      <p:sp>
        <p:nvSpPr>
          <p:cNvPr id="15363" name="Rectangle 3"/>
          <p:cNvSpPr>
            <a:spLocks noGrp="1" noChangeArrowheads="1"/>
          </p:cNvSpPr>
          <p:nvPr>
            <p:ph sz="half" idx="1"/>
          </p:nvPr>
        </p:nvSpPr>
        <p:spPr>
          <a:xfrm>
            <a:off x="327660" y="1600200"/>
            <a:ext cx="8434387" cy="4114800"/>
          </a:xfrm>
        </p:spPr>
        <p:txBody>
          <a:bodyPr/>
          <a:lstStyle/>
          <a:p>
            <a:pPr marL="0" indent="0" eaLnBrk="1" hangingPunct="1">
              <a:spcBef>
                <a:spcPct val="0"/>
              </a:spcBef>
              <a:buFont typeface="Wingdings" panose="05000000000000000000" pitchFamily="2" charset="2"/>
              <a:buNone/>
            </a:pPr>
            <a:r>
              <a:rPr lang="en-US" altLang="en-US" b="1" dirty="0"/>
              <a:t>Isolate the Individual</a:t>
            </a:r>
            <a:r>
              <a:rPr lang="en-US" altLang="en-US" dirty="0"/>
              <a:t>:</a:t>
            </a:r>
          </a:p>
          <a:p>
            <a:pPr marL="0" indent="0" eaLnBrk="1" hangingPunct="1">
              <a:spcBef>
                <a:spcPct val="0"/>
              </a:spcBef>
              <a:buFont typeface="Wingdings" panose="05000000000000000000" pitchFamily="2" charset="2"/>
              <a:buNone/>
            </a:pPr>
            <a:r>
              <a:rPr lang="en-US" altLang="en-US" dirty="0"/>
              <a:t>Onlookers, tend to fuel the fire.  </a:t>
            </a:r>
            <a:r>
              <a:rPr lang="en-US" altLang="en-US" i="1" dirty="0"/>
              <a:t>They </a:t>
            </a:r>
            <a:r>
              <a:rPr lang="en-US" altLang="en-US" dirty="0"/>
              <a:t>often become cheerleaders, encouraging the individual.  Isolate the person you are verbally intervening with.  You will be more effective one-on-one.</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b="1" dirty="0"/>
              <a:t>Keep it Simple</a:t>
            </a:r>
            <a:r>
              <a:rPr lang="en-US" altLang="en-US" dirty="0"/>
              <a:t>: </a:t>
            </a:r>
          </a:p>
          <a:p>
            <a:pPr marL="0" indent="0" eaLnBrk="1" hangingPunct="1">
              <a:spcBef>
                <a:spcPct val="0"/>
              </a:spcBef>
              <a:buFont typeface="Wingdings" panose="05000000000000000000" pitchFamily="2" charset="2"/>
              <a:buNone/>
            </a:pPr>
            <a:r>
              <a:rPr lang="en-US" altLang="en-US" dirty="0"/>
              <a:t>Be clear and direct in your message. Avoid jargon and complex options.</a:t>
            </a:r>
          </a:p>
        </p:txBody>
      </p:sp>
    </p:spTree>
    <p:extLst>
      <p:ext uri="{BB962C8B-B14F-4D97-AF65-F5344CB8AC3E}">
        <p14:creationId xmlns:p14="http://schemas.microsoft.com/office/powerpoint/2010/main" val="3542536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04800" y="533400"/>
            <a:ext cx="8637588" cy="708025"/>
          </a:xfrm>
        </p:spPr>
        <p:txBody>
          <a:bodyPr>
            <a:normAutofit/>
          </a:bodyPr>
          <a:lstStyle/>
          <a:p>
            <a:pPr eaLnBrk="1" hangingPunct="1"/>
            <a:r>
              <a:rPr lang="en-US" altLang="en-US" sz="4000"/>
              <a:t>Approaching an agitated Person</a:t>
            </a:r>
          </a:p>
        </p:txBody>
      </p:sp>
      <p:sp>
        <p:nvSpPr>
          <p:cNvPr id="15363" name="Rectangle 3"/>
          <p:cNvSpPr>
            <a:spLocks noGrp="1" noChangeArrowheads="1"/>
          </p:cNvSpPr>
          <p:nvPr>
            <p:ph sz="half" idx="1"/>
          </p:nvPr>
        </p:nvSpPr>
        <p:spPr>
          <a:xfrm>
            <a:off x="354806" y="1447800"/>
            <a:ext cx="8434387" cy="4303713"/>
          </a:xfrm>
        </p:spPr>
        <p:txBody>
          <a:bodyPr/>
          <a:lstStyle/>
          <a:p>
            <a:pPr marL="0" indent="0" eaLnBrk="1" hangingPunct="1">
              <a:spcBef>
                <a:spcPct val="0"/>
              </a:spcBef>
              <a:buFont typeface="Wingdings" panose="05000000000000000000" pitchFamily="2" charset="2"/>
              <a:buNone/>
            </a:pPr>
            <a:r>
              <a:rPr lang="en-US" altLang="en-US" b="1" dirty="0"/>
              <a:t>Watch Your Body Language: </a:t>
            </a:r>
            <a:endParaRPr lang="en-US" altLang="en-US" dirty="0"/>
          </a:p>
          <a:p>
            <a:pPr marL="0" indent="0" eaLnBrk="1" hangingPunct="1">
              <a:spcBef>
                <a:spcPct val="0"/>
              </a:spcBef>
              <a:buFont typeface="Wingdings" panose="05000000000000000000" pitchFamily="2" charset="2"/>
              <a:buNone/>
            </a:pPr>
            <a:r>
              <a:rPr lang="en-US" altLang="en-US" dirty="0"/>
              <a:t>Be aware of your space, posture and gestures. Make sure your nonverbal behavior is consistent with your verbal message.</a:t>
            </a:r>
          </a:p>
          <a:p>
            <a:pPr marL="0" indent="0" eaLnBrk="1" hangingPunct="1">
              <a:spcBef>
                <a:spcPct val="0"/>
              </a:spcBef>
              <a:buFont typeface="Wingdings" panose="05000000000000000000" pitchFamily="2" charset="2"/>
              <a:buNone/>
            </a:pPr>
            <a:r>
              <a:rPr lang="en-US" altLang="en-US" dirty="0"/>
              <a:t> </a:t>
            </a:r>
          </a:p>
          <a:p>
            <a:pPr marL="0" indent="0" eaLnBrk="1" hangingPunct="1">
              <a:spcBef>
                <a:spcPct val="0"/>
              </a:spcBef>
              <a:buFont typeface="Wingdings" panose="05000000000000000000" pitchFamily="2" charset="2"/>
              <a:buNone/>
            </a:pPr>
            <a:r>
              <a:rPr lang="en-US" altLang="en-US" b="1" dirty="0"/>
              <a:t>Use Silence</a:t>
            </a:r>
            <a:r>
              <a:rPr lang="en-US" altLang="en-US" dirty="0"/>
              <a:t>:</a:t>
            </a:r>
          </a:p>
          <a:p>
            <a:pPr marL="0" indent="0" eaLnBrk="1" hangingPunct="1">
              <a:spcBef>
                <a:spcPct val="0"/>
              </a:spcBef>
              <a:buFont typeface="Wingdings" panose="05000000000000000000" pitchFamily="2" charset="2"/>
              <a:buNone/>
            </a:pPr>
            <a:r>
              <a:rPr lang="en-US" altLang="en-US" dirty="0"/>
              <a:t>Ironically, silence is one of the most effective verbal intervention techniques.  Silence on your part allows the individual to clarify and restate.  This often leads to a clearer understanding of the true source of the individual's conflict.</a:t>
            </a:r>
          </a:p>
          <a:p>
            <a:pPr marL="0" indent="0" eaLnBrk="1" hangingPunct="1">
              <a:spcBef>
                <a:spcPct val="0"/>
              </a:spcBef>
              <a:buFont typeface="Wingdings" panose="05000000000000000000" pitchFamily="2" charset="2"/>
              <a:buNone/>
            </a:pPr>
            <a:r>
              <a:rPr lang="en-US" altLang="en-US" sz="2400" dirty="0"/>
              <a:t> </a:t>
            </a:r>
          </a:p>
        </p:txBody>
      </p:sp>
    </p:spTree>
    <p:extLst>
      <p:ext uri="{BB962C8B-B14F-4D97-AF65-F5344CB8AC3E}">
        <p14:creationId xmlns:p14="http://schemas.microsoft.com/office/powerpoint/2010/main" val="3989711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animEffect transition="in" filter="fade">
                                      <p:cBhvr>
                                        <p:cTn id="7" dur="500"/>
                                        <p:tgtEl>
                                          <p:spTgt spid="1536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3">
                                            <p:txEl>
                                              <p:pRg st="4" end="4"/>
                                            </p:txEl>
                                          </p:spTgt>
                                        </p:tgtEl>
                                        <p:attrNameLst>
                                          <p:attrName>style.visibility</p:attrName>
                                        </p:attrNameLst>
                                      </p:cBhvr>
                                      <p:to>
                                        <p:strVal val="visible"/>
                                      </p:to>
                                    </p:set>
                                    <p:animEffect transition="in" filter="fade">
                                      <p:cBhvr>
                                        <p:cTn id="10"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93915" y="228600"/>
            <a:ext cx="8637588" cy="708025"/>
          </a:xfrm>
        </p:spPr>
        <p:txBody>
          <a:bodyPr>
            <a:normAutofit/>
          </a:bodyPr>
          <a:lstStyle/>
          <a:p>
            <a:pPr eaLnBrk="1" hangingPunct="1"/>
            <a:r>
              <a:rPr lang="en-US" altLang="en-US" sz="4000" dirty="0"/>
              <a:t>Approaching an agitated Person</a:t>
            </a:r>
          </a:p>
        </p:txBody>
      </p:sp>
      <p:sp>
        <p:nvSpPr>
          <p:cNvPr id="15363" name="Rectangle 3"/>
          <p:cNvSpPr>
            <a:spLocks noGrp="1" noChangeArrowheads="1"/>
          </p:cNvSpPr>
          <p:nvPr>
            <p:ph sz="half" idx="1"/>
          </p:nvPr>
        </p:nvSpPr>
        <p:spPr>
          <a:xfrm>
            <a:off x="332015" y="1066800"/>
            <a:ext cx="8434387" cy="4303713"/>
          </a:xfrm>
        </p:spPr>
        <p:txBody>
          <a:bodyPr/>
          <a:lstStyle/>
          <a:p>
            <a:pPr marL="0" indent="0" eaLnBrk="1" hangingPunct="1">
              <a:spcBef>
                <a:spcPct val="0"/>
              </a:spcBef>
              <a:buFont typeface="Wingdings" panose="05000000000000000000" pitchFamily="2" charset="2"/>
              <a:buNone/>
            </a:pPr>
            <a:r>
              <a:rPr lang="en-US" altLang="en-US" sz="1200" dirty="0"/>
              <a:t> </a:t>
            </a:r>
            <a:r>
              <a:rPr lang="en-US" altLang="en-US" b="1" dirty="0"/>
              <a:t>Use Reflective Questioning</a:t>
            </a:r>
            <a:r>
              <a:rPr lang="en-US" altLang="en-US" dirty="0"/>
              <a:t>:</a:t>
            </a:r>
          </a:p>
          <a:p>
            <a:pPr marL="0" indent="0" eaLnBrk="1" hangingPunct="1">
              <a:spcBef>
                <a:spcPct val="0"/>
              </a:spcBef>
              <a:buFont typeface="Wingdings" panose="05000000000000000000" pitchFamily="2" charset="2"/>
              <a:buNone/>
            </a:pPr>
            <a:r>
              <a:rPr lang="en-US" altLang="en-US" dirty="0"/>
              <a:t>Paraphrase and restate comments. By repeating or reflecting the person's statement in the form of a question, you'll help the individual gain valuable insight.</a:t>
            </a:r>
          </a:p>
          <a:p>
            <a:pPr marL="0" indent="0" eaLnBrk="1" hangingPunct="1">
              <a:spcBef>
                <a:spcPct val="0"/>
              </a:spcBef>
              <a:buFont typeface="Wingdings" panose="05000000000000000000" pitchFamily="2" charset="2"/>
              <a:buNone/>
            </a:pPr>
            <a:r>
              <a:rPr lang="en-US" altLang="en-US" dirty="0"/>
              <a:t> </a:t>
            </a:r>
          </a:p>
          <a:p>
            <a:pPr marL="0" indent="0" eaLnBrk="1" hangingPunct="1">
              <a:spcBef>
                <a:spcPct val="0"/>
              </a:spcBef>
              <a:buFont typeface="Wingdings" panose="05000000000000000000" pitchFamily="2" charset="2"/>
              <a:buNone/>
            </a:pPr>
            <a:r>
              <a:rPr lang="en-US" altLang="en-US" b="1" dirty="0"/>
              <a:t>Watch Your </a:t>
            </a:r>
            <a:r>
              <a:rPr lang="en-US" altLang="en-US" b="1" dirty="0" err="1"/>
              <a:t>Paraverbals</a:t>
            </a:r>
            <a:r>
              <a:rPr lang="en-US" altLang="en-US" dirty="0"/>
              <a:t>:</a:t>
            </a:r>
          </a:p>
          <a:p>
            <a:pPr marL="0" indent="0" eaLnBrk="1" hangingPunct="1">
              <a:spcBef>
                <a:spcPct val="0"/>
              </a:spcBef>
              <a:buFont typeface="Wingdings" panose="05000000000000000000" pitchFamily="2" charset="2"/>
              <a:buNone/>
            </a:pPr>
            <a:r>
              <a:rPr lang="en-US" altLang="en-US" dirty="0"/>
              <a:t>Any two identical statements can have completely opposite meanings, depending on how the tone, volume and cadence of </a:t>
            </a:r>
            <a:r>
              <a:rPr lang="en-US" altLang="en-US" i="1" dirty="0"/>
              <a:t>your </a:t>
            </a:r>
            <a:r>
              <a:rPr lang="en-US" altLang="en-US" dirty="0"/>
              <a:t>voice are altered.  Make sure the words you use are consistent with voice inflection to avoid a double message.</a:t>
            </a:r>
          </a:p>
        </p:txBody>
      </p:sp>
    </p:spTree>
    <p:extLst>
      <p:ext uri="{BB962C8B-B14F-4D97-AF65-F5344CB8AC3E}">
        <p14:creationId xmlns:p14="http://schemas.microsoft.com/office/powerpoint/2010/main" val="2770411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5363">
                                            <p:txEl>
                                              <p:pRg st="0" end="0"/>
                                            </p:txEl>
                                          </p:spTgt>
                                        </p:tgtEl>
                                      </p:cBhvr>
                                    </p:animEffect>
                                    <p:set>
                                      <p:cBhvr>
                                        <p:cTn id="15" dur="1" fill="hold">
                                          <p:stCondLst>
                                            <p:cond delay="499"/>
                                          </p:stCondLst>
                                        </p:cTn>
                                        <p:tgtEl>
                                          <p:spTgt spid="15363">
                                            <p:txEl>
                                              <p:pRg st="0" end="0"/>
                                            </p:txEl>
                                          </p:spTgt>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5363">
                                            <p:txEl>
                                              <p:pRg st="1" end="1"/>
                                            </p:txEl>
                                          </p:spTgt>
                                        </p:tgtEl>
                                      </p:cBhvr>
                                    </p:animEffect>
                                    <p:set>
                                      <p:cBhvr>
                                        <p:cTn id="18" dur="1" fill="hold">
                                          <p:stCondLst>
                                            <p:cond delay="499"/>
                                          </p:stCondLst>
                                        </p:cTn>
                                        <p:tgtEl>
                                          <p:spTgt spid="15363">
                                            <p:txEl>
                                              <p:pRg st="1" end="1"/>
                                            </p:txEl>
                                          </p:spTgt>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Effect transition="in" filter="fade">
                                      <p:cBhvr>
                                        <p:cTn id="21" dur="500"/>
                                        <p:tgtEl>
                                          <p:spTgt spid="1536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363">
                                            <p:txEl>
                                              <p:pRg st="4" end="4"/>
                                            </p:txEl>
                                          </p:spTgt>
                                        </p:tgtEl>
                                        <p:attrNameLst>
                                          <p:attrName>style.visibility</p:attrName>
                                        </p:attrNameLst>
                                      </p:cBhvr>
                                      <p:to>
                                        <p:strVal val="visible"/>
                                      </p:to>
                                    </p:set>
                                    <p:animEffect transition="in" filter="fade">
                                      <p:cBhvr>
                                        <p:cTn id="24"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utoUpdateAnimBg="0"/>
      <p:bldP spid="15363" grpId="1" uiExpand="1"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37670" y="228600"/>
            <a:ext cx="8637588" cy="708025"/>
          </a:xfrm>
        </p:spPr>
        <p:txBody>
          <a:bodyPr>
            <a:normAutofit fontScale="90000"/>
          </a:bodyPr>
          <a:lstStyle/>
          <a:p>
            <a:pPr eaLnBrk="1" hangingPunct="1"/>
            <a:r>
              <a:rPr lang="en-US" altLang="en-US" sz="4000" dirty="0"/>
              <a:t>Some Communication Precautions</a:t>
            </a:r>
          </a:p>
        </p:txBody>
      </p:sp>
      <p:sp>
        <p:nvSpPr>
          <p:cNvPr id="164867" name="Rectangle 3"/>
          <p:cNvSpPr>
            <a:spLocks noGrp="1" noChangeArrowheads="1"/>
          </p:cNvSpPr>
          <p:nvPr>
            <p:ph sz="half" idx="1"/>
          </p:nvPr>
        </p:nvSpPr>
        <p:spPr>
          <a:xfrm>
            <a:off x="419100" y="1600200"/>
            <a:ext cx="8434387" cy="4114800"/>
          </a:xfrm>
        </p:spPr>
        <p:txBody>
          <a:bodyPr/>
          <a:lstStyle/>
          <a:p>
            <a:pPr marL="0" indent="0" eaLnBrk="1" hangingPunct="1">
              <a:spcBef>
                <a:spcPct val="0"/>
              </a:spcBef>
              <a:buFont typeface="Wingdings" panose="05000000000000000000" pitchFamily="2" charset="2"/>
              <a:buNone/>
            </a:pPr>
            <a:r>
              <a:rPr lang="en-US" altLang="en-US" dirty="0"/>
              <a:t>Don’t ignore the possibility of violence when early signs of agitation are first noticed.</a:t>
            </a:r>
          </a:p>
          <a:p>
            <a:pPr marL="0" indent="0" eaLnBrk="1" hangingPunct="1">
              <a:spcBef>
                <a:spcPct val="0"/>
              </a:spcBef>
              <a:buFont typeface="Wingdings" panose="05000000000000000000" pitchFamily="2" charset="2"/>
              <a:buNone/>
            </a:pPr>
            <a:r>
              <a:rPr lang="en-US" altLang="en-US" dirty="0"/>
              <a:t>Don't underestimate information given by others regarding behavioral cues.</a:t>
            </a:r>
          </a:p>
          <a:p>
            <a:pPr marL="0" indent="0" eaLnBrk="1" hangingPunct="1">
              <a:spcBef>
                <a:spcPct val="0"/>
              </a:spcBef>
              <a:buFont typeface="Wingdings" panose="05000000000000000000" pitchFamily="2" charset="2"/>
              <a:buNone/>
            </a:pPr>
            <a:r>
              <a:rPr lang="en-US" altLang="en-US" dirty="0"/>
              <a:t>Don't engage in behaviors that can be interpreted as aggressive.</a:t>
            </a:r>
          </a:p>
          <a:p>
            <a:pPr marL="0" indent="0" eaLnBrk="1" hangingPunct="1">
              <a:spcBef>
                <a:spcPct val="0"/>
              </a:spcBef>
              <a:buFont typeface="Wingdings" panose="05000000000000000000" pitchFamily="2" charset="2"/>
              <a:buNone/>
            </a:pPr>
            <a:r>
              <a:rPr lang="en-US" altLang="en-US" dirty="0"/>
              <a:t>Don't allow others to interact simultaneously while you are attempting to talk. (Manage your back-up)</a:t>
            </a:r>
          </a:p>
          <a:p>
            <a:pPr marL="0" indent="0" eaLnBrk="1" hangingPunct="1">
              <a:spcBef>
                <a:spcPct val="0"/>
              </a:spcBef>
              <a:buFont typeface="Wingdings" panose="05000000000000000000" pitchFamily="2" charset="2"/>
              <a:buNone/>
            </a:pPr>
            <a:r>
              <a:rPr lang="en-US" altLang="en-US" dirty="0"/>
              <a:t>Don't make promises you cannot keep.</a:t>
            </a:r>
          </a:p>
        </p:txBody>
      </p:sp>
    </p:spTree>
    <p:extLst>
      <p:ext uri="{BB962C8B-B14F-4D97-AF65-F5344CB8AC3E}">
        <p14:creationId xmlns:p14="http://schemas.microsoft.com/office/powerpoint/2010/main" val="280018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fade">
                                      <p:cBhvr>
                                        <p:cTn id="7" dur="500"/>
                                        <p:tgtEl>
                                          <p:spTgt spid="164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4867">
                                            <p:txEl>
                                              <p:pRg st="0" end="0"/>
                                            </p:txEl>
                                          </p:spTgt>
                                        </p:tgtEl>
                                      </p:cBhvr>
                                    </p:animEffect>
                                    <p:set>
                                      <p:cBhvr>
                                        <p:cTn id="12" dur="1" fill="hold">
                                          <p:stCondLst>
                                            <p:cond delay="499"/>
                                          </p:stCondLst>
                                        </p:cTn>
                                        <p:tgtEl>
                                          <p:spTgt spid="164867">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4867">
                                            <p:txEl>
                                              <p:pRg st="1" end="1"/>
                                            </p:txEl>
                                          </p:spTgt>
                                        </p:tgtEl>
                                        <p:attrNameLst>
                                          <p:attrName>style.visibility</p:attrName>
                                        </p:attrNameLst>
                                      </p:cBhvr>
                                      <p:to>
                                        <p:strVal val="visible"/>
                                      </p:to>
                                    </p:set>
                                    <p:animEffect transition="in" filter="fade">
                                      <p:cBhvr>
                                        <p:cTn id="17" dur="500"/>
                                        <p:tgtEl>
                                          <p:spTgt spid="1648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64867">
                                            <p:txEl>
                                              <p:pRg st="1" end="1"/>
                                            </p:txEl>
                                          </p:spTgt>
                                        </p:tgtEl>
                                      </p:cBhvr>
                                    </p:animEffect>
                                    <p:set>
                                      <p:cBhvr>
                                        <p:cTn id="22" dur="1" fill="hold">
                                          <p:stCondLst>
                                            <p:cond delay="499"/>
                                          </p:stCondLst>
                                        </p:cTn>
                                        <p:tgtEl>
                                          <p:spTgt spid="164867">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4867">
                                            <p:txEl>
                                              <p:pRg st="2" end="2"/>
                                            </p:txEl>
                                          </p:spTgt>
                                        </p:tgtEl>
                                        <p:attrNameLst>
                                          <p:attrName>style.visibility</p:attrName>
                                        </p:attrNameLst>
                                      </p:cBhvr>
                                      <p:to>
                                        <p:strVal val="visible"/>
                                      </p:to>
                                    </p:set>
                                    <p:animEffect transition="in" filter="fade">
                                      <p:cBhvr>
                                        <p:cTn id="27" dur="500"/>
                                        <p:tgtEl>
                                          <p:spTgt spid="16486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64867">
                                            <p:txEl>
                                              <p:pRg st="2" end="2"/>
                                            </p:txEl>
                                          </p:spTgt>
                                        </p:tgtEl>
                                      </p:cBhvr>
                                    </p:animEffect>
                                    <p:set>
                                      <p:cBhvr>
                                        <p:cTn id="32" dur="1" fill="hold">
                                          <p:stCondLst>
                                            <p:cond delay="499"/>
                                          </p:stCondLst>
                                        </p:cTn>
                                        <p:tgtEl>
                                          <p:spTgt spid="164867">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4867">
                                            <p:txEl>
                                              <p:pRg st="3" end="3"/>
                                            </p:txEl>
                                          </p:spTgt>
                                        </p:tgtEl>
                                        <p:attrNameLst>
                                          <p:attrName>style.visibility</p:attrName>
                                        </p:attrNameLst>
                                      </p:cBhvr>
                                      <p:to>
                                        <p:strVal val="visible"/>
                                      </p:to>
                                    </p:set>
                                    <p:animEffect transition="in" filter="fade">
                                      <p:cBhvr>
                                        <p:cTn id="37" dur="500"/>
                                        <p:tgtEl>
                                          <p:spTgt spid="1648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4867">
                                            <p:txEl>
                                              <p:pRg st="3" end="3"/>
                                            </p:txEl>
                                          </p:spTgt>
                                        </p:tgtEl>
                                      </p:cBhvr>
                                    </p:animEffect>
                                    <p:set>
                                      <p:cBhvr>
                                        <p:cTn id="42" dur="1" fill="hold">
                                          <p:stCondLst>
                                            <p:cond delay="499"/>
                                          </p:stCondLst>
                                        </p:cTn>
                                        <p:tgtEl>
                                          <p:spTgt spid="164867">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4867">
                                            <p:txEl>
                                              <p:pRg st="4" end="4"/>
                                            </p:txEl>
                                          </p:spTgt>
                                        </p:tgtEl>
                                        <p:attrNameLst>
                                          <p:attrName>style.visibility</p:attrName>
                                        </p:attrNameLst>
                                      </p:cBhvr>
                                      <p:to>
                                        <p:strVal val="visible"/>
                                      </p:to>
                                    </p:set>
                                    <p:animEffect transition="in" filter="fade">
                                      <p:cBhvr>
                                        <p:cTn id="47" dur="500"/>
                                        <p:tgtEl>
                                          <p:spTgt spid="1648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uiExpand="1" build="p"/>
      <p:bldP spid="164867" grpId="1" uiExpand="1" build="p"/>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17500" y="776288"/>
            <a:ext cx="8637588" cy="708025"/>
          </a:xfrm>
        </p:spPr>
        <p:txBody>
          <a:bodyPr>
            <a:normAutofit fontScale="90000"/>
          </a:bodyPr>
          <a:lstStyle/>
          <a:p>
            <a:pPr eaLnBrk="1" hangingPunct="1"/>
            <a:r>
              <a:rPr lang="en-US" altLang="en-US" sz="4000"/>
              <a:t>Some Communication Precautions</a:t>
            </a:r>
          </a:p>
        </p:txBody>
      </p:sp>
      <p:sp>
        <p:nvSpPr>
          <p:cNvPr id="166915" name="Rectangle 3"/>
          <p:cNvSpPr>
            <a:spLocks noGrp="1" noChangeArrowheads="1"/>
          </p:cNvSpPr>
          <p:nvPr>
            <p:ph sz="half" idx="1"/>
          </p:nvPr>
        </p:nvSpPr>
        <p:spPr>
          <a:xfrm>
            <a:off x="328613" y="1600200"/>
            <a:ext cx="8626475" cy="4114800"/>
          </a:xfrm>
        </p:spPr>
        <p:txBody>
          <a:bodyPr/>
          <a:lstStyle/>
          <a:p>
            <a:pPr marL="0" indent="0" eaLnBrk="1" hangingPunct="1">
              <a:spcBef>
                <a:spcPct val="0"/>
              </a:spcBef>
              <a:buFont typeface="Wingdings" panose="05000000000000000000" pitchFamily="2" charset="2"/>
              <a:buNone/>
            </a:pPr>
            <a:r>
              <a:rPr lang="en-US" altLang="en-US" dirty="0"/>
              <a:t>Don't allow feelings of fear, anger, or hostility to interfere with self-control and professional demeanor.</a:t>
            </a:r>
          </a:p>
          <a:p>
            <a:pPr marL="0" indent="0" eaLnBrk="1" hangingPunct="1">
              <a:spcBef>
                <a:spcPct val="0"/>
              </a:spcBef>
              <a:buFont typeface="Wingdings" panose="05000000000000000000" pitchFamily="2" charset="2"/>
              <a:buNone/>
            </a:pPr>
            <a:r>
              <a:rPr lang="en-US" altLang="en-US" dirty="0"/>
              <a:t>Don't argue, give orders, or disagree unless absolutely necessary.</a:t>
            </a:r>
          </a:p>
          <a:p>
            <a:pPr marL="0" indent="0" eaLnBrk="1" hangingPunct="1">
              <a:spcBef>
                <a:spcPct val="0"/>
              </a:spcBef>
              <a:buFont typeface="Wingdings" panose="05000000000000000000" pitchFamily="2" charset="2"/>
              <a:buNone/>
            </a:pPr>
            <a:r>
              <a:rPr lang="en-US" altLang="en-US" dirty="0"/>
              <a:t>Don't be placating by giving in and agreeing to all the real and imagined ills of the person.</a:t>
            </a:r>
          </a:p>
          <a:p>
            <a:pPr marL="0" indent="0" eaLnBrk="1" hangingPunct="1">
              <a:spcBef>
                <a:spcPct val="0"/>
              </a:spcBef>
              <a:buFont typeface="Wingdings" panose="05000000000000000000" pitchFamily="2" charset="2"/>
              <a:buNone/>
            </a:pPr>
            <a:r>
              <a:rPr lang="en-US" altLang="en-US" dirty="0"/>
              <a:t>Don't become condescending by using cynical, sarcastic, or satirical remarks.</a:t>
            </a:r>
          </a:p>
          <a:p>
            <a:pPr marL="0" indent="0" eaLnBrk="1" hangingPunct="1">
              <a:spcBef>
                <a:spcPct val="0"/>
              </a:spcBef>
              <a:buFont typeface="Wingdings" panose="05000000000000000000" pitchFamily="2" charset="2"/>
              <a:buNone/>
            </a:pPr>
            <a:r>
              <a:rPr lang="en-US" altLang="en-US" dirty="0"/>
              <a:t>Don't let your own importance be acted out in a know-it-all manner.</a:t>
            </a:r>
          </a:p>
        </p:txBody>
      </p:sp>
    </p:spTree>
    <p:extLst>
      <p:ext uri="{BB962C8B-B14F-4D97-AF65-F5344CB8AC3E}">
        <p14:creationId xmlns:p14="http://schemas.microsoft.com/office/powerpoint/2010/main" val="405813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fade">
                                      <p:cBhvr>
                                        <p:cTn id="7" dur="500"/>
                                        <p:tgtEl>
                                          <p:spTgt spid="166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6915">
                                            <p:txEl>
                                              <p:pRg st="0" end="0"/>
                                            </p:txEl>
                                          </p:spTgt>
                                        </p:tgtEl>
                                      </p:cBhvr>
                                    </p:animEffect>
                                    <p:set>
                                      <p:cBhvr>
                                        <p:cTn id="12" dur="1" fill="hold">
                                          <p:stCondLst>
                                            <p:cond delay="499"/>
                                          </p:stCondLst>
                                        </p:cTn>
                                        <p:tgtEl>
                                          <p:spTgt spid="166915">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6915">
                                            <p:txEl>
                                              <p:pRg st="1" end="1"/>
                                            </p:txEl>
                                          </p:spTgt>
                                        </p:tgtEl>
                                        <p:attrNameLst>
                                          <p:attrName>style.visibility</p:attrName>
                                        </p:attrNameLst>
                                      </p:cBhvr>
                                      <p:to>
                                        <p:strVal val="visible"/>
                                      </p:to>
                                    </p:set>
                                    <p:animEffect transition="in" filter="fade">
                                      <p:cBhvr>
                                        <p:cTn id="17" dur="500"/>
                                        <p:tgtEl>
                                          <p:spTgt spid="1669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66915">
                                            <p:txEl>
                                              <p:pRg st="1" end="1"/>
                                            </p:txEl>
                                          </p:spTgt>
                                        </p:tgtEl>
                                      </p:cBhvr>
                                    </p:animEffect>
                                    <p:set>
                                      <p:cBhvr>
                                        <p:cTn id="22" dur="1" fill="hold">
                                          <p:stCondLst>
                                            <p:cond delay="499"/>
                                          </p:stCondLst>
                                        </p:cTn>
                                        <p:tgtEl>
                                          <p:spTgt spid="166915">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6915">
                                            <p:txEl>
                                              <p:pRg st="2" end="2"/>
                                            </p:txEl>
                                          </p:spTgt>
                                        </p:tgtEl>
                                        <p:attrNameLst>
                                          <p:attrName>style.visibility</p:attrName>
                                        </p:attrNameLst>
                                      </p:cBhvr>
                                      <p:to>
                                        <p:strVal val="visible"/>
                                      </p:to>
                                    </p:set>
                                    <p:animEffect transition="in" filter="fade">
                                      <p:cBhvr>
                                        <p:cTn id="27" dur="500"/>
                                        <p:tgtEl>
                                          <p:spTgt spid="16691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66915">
                                            <p:txEl>
                                              <p:pRg st="2" end="2"/>
                                            </p:txEl>
                                          </p:spTgt>
                                        </p:tgtEl>
                                      </p:cBhvr>
                                    </p:animEffect>
                                    <p:set>
                                      <p:cBhvr>
                                        <p:cTn id="32" dur="1" fill="hold">
                                          <p:stCondLst>
                                            <p:cond delay="499"/>
                                          </p:stCondLst>
                                        </p:cTn>
                                        <p:tgtEl>
                                          <p:spTgt spid="166915">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6915">
                                            <p:txEl>
                                              <p:pRg st="3" end="3"/>
                                            </p:txEl>
                                          </p:spTgt>
                                        </p:tgtEl>
                                        <p:attrNameLst>
                                          <p:attrName>style.visibility</p:attrName>
                                        </p:attrNameLst>
                                      </p:cBhvr>
                                      <p:to>
                                        <p:strVal val="visible"/>
                                      </p:to>
                                    </p:set>
                                    <p:animEffect transition="in" filter="fade">
                                      <p:cBhvr>
                                        <p:cTn id="37" dur="500"/>
                                        <p:tgtEl>
                                          <p:spTgt spid="16691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6915">
                                            <p:txEl>
                                              <p:pRg st="3" end="3"/>
                                            </p:txEl>
                                          </p:spTgt>
                                        </p:tgtEl>
                                      </p:cBhvr>
                                    </p:animEffect>
                                    <p:set>
                                      <p:cBhvr>
                                        <p:cTn id="42" dur="1" fill="hold">
                                          <p:stCondLst>
                                            <p:cond delay="499"/>
                                          </p:stCondLst>
                                        </p:cTn>
                                        <p:tgtEl>
                                          <p:spTgt spid="166915">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6915">
                                            <p:txEl>
                                              <p:pRg st="4" end="4"/>
                                            </p:txEl>
                                          </p:spTgt>
                                        </p:tgtEl>
                                        <p:attrNameLst>
                                          <p:attrName>style.visibility</p:attrName>
                                        </p:attrNameLst>
                                      </p:cBhvr>
                                      <p:to>
                                        <p:strVal val="visible"/>
                                      </p:to>
                                    </p:set>
                                    <p:animEffect transition="in" filter="fade">
                                      <p:cBhvr>
                                        <p:cTn id="47" dur="500"/>
                                        <p:tgtEl>
                                          <p:spTgt spid="166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uiExpand="1" build="p"/>
      <p:bldP spid="166915" grpId="1" uiExpand="1"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17500" y="776288"/>
            <a:ext cx="8637588" cy="708025"/>
          </a:xfrm>
        </p:spPr>
        <p:txBody>
          <a:bodyPr>
            <a:normAutofit fontScale="90000"/>
          </a:bodyPr>
          <a:lstStyle/>
          <a:p>
            <a:pPr eaLnBrk="1" hangingPunct="1"/>
            <a:r>
              <a:rPr lang="en-US" altLang="en-US" sz="4000"/>
              <a:t>Some Communication Precautions</a:t>
            </a:r>
          </a:p>
        </p:txBody>
      </p:sp>
      <p:sp>
        <p:nvSpPr>
          <p:cNvPr id="168963" name="Rectangle 3"/>
          <p:cNvSpPr>
            <a:spLocks noGrp="1" noChangeArrowheads="1"/>
          </p:cNvSpPr>
          <p:nvPr>
            <p:ph sz="half" idx="1"/>
          </p:nvPr>
        </p:nvSpPr>
        <p:spPr>
          <a:xfrm>
            <a:off x="317500" y="1600200"/>
            <a:ext cx="8434387" cy="4114800"/>
          </a:xfrm>
        </p:spPr>
        <p:txBody>
          <a:bodyPr/>
          <a:lstStyle/>
          <a:p>
            <a:pPr marL="0" indent="0" eaLnBrk="1" hangingPunct="1">
              <a:spcBef>
                <a:spcPct val="0"/>
              </a:spcBef>
              <a:buFont typeface="Wingdings" panose="05000000000000000000" pitchFamily="2" charset="2"/>
              <a:buNone/>
            </a:pPr>
            <a:r>
              <a:rPr lang="en-US" altLang="en-US" dirty="0"/>
              <a:t>Don't raise your voice, put a sharp edge, or use threats to gain compliance.</a:t>
            </a:r>
          </a:p>
          <a:p>
            <a:pPr marL="0" indent="0" eaLnBrk="1" hangingPunct="1">
              <a:spcBef>
                <a:spcPct val="0"/>
              </a:spcBef>
              <a:buFont typeface="Wingdings" panose="05000000000000000000" pitchFamily="2" charset="2"/>
              <a:buNone/>
            </a:pPr>
            <a:r>
              <a:rPr lang="en-US" altLang="en-US" dirty="0"/>
              <a:t>Don't mumble, speak hesitantly, or use a tone so low that you can't be understood.</a:t>
            </a:r>
          </a:p>
          <a:p>
            <a:pPr marL="0" indent="0" eaLnBrk="1" hangingPunct="1">
              <a:spcBef>
                <a:spcPct val="0"/>
              </a:spcBef>
              <a:buFont typeface="Wingdings" panose="05000000000000000000" pitchFamily="2" charset="2"/>
              <a:buNone/>
            </a:pPr>
            <a:r>
              <a:rPr lang="en-US" altLang="en-US" dirty="0"/>
              <a:t>Don't argue over small points.</a:t>
            </a:r>
          </a:p>
          <a:p>
            <a:pPr marL="0" indent="0" eaLnBrk="1" hangingPunct="1">
              <a:spcBef>
                <a:spcPct val="0"/>
              </a:spcBef>
              <a:buFont typeface="Wingdings" panose="05000000000000000000" pitchFamily="2" charset="2"/>
              <a:buNone/>
            </a:pPr>
            <a:r>
              <a:rPr lang="en-US" altLang="en-US" dirty="0"/>
              <a:t>Don't attempt to reason with anyone under the influence of a mind altering substance.</a:t>
            </a:r>
          </a:p>
          <a:p>
            <a:pPr marL="0" indent="0" eaLnBrk="1" hangingPunct="1">
              <a:spcBef>
                <a:spcPct val="0"/>
              </a:spcBef>
              <a:buFont typeface="Wingdings" panose="05000000000000000000" pitchFamily="2" charset="2"/>
              <a:buNone/>
            </a:pPr>
            <a:r>
              <a:rPr lang="en-US" altLang="en-US" dirty="0"/>
              <a:t>Don't attempt to gain compliance based on the assumption that the person is as reasonable about things as you are.</a:t>
            </a:r>
          </a:p>
        </p:txBody>
      </p:sp>
    </p:spTree>
    <p:extLst>
      <p:ext uri="{BB962C8B-B14F-4D97-AF65-F5344CB8AC3E}">
        <p14:creationId xmlns:p14="http://schemas.microsoft.com/office/powerpoint/2010/main" val="329075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fade">
                                      <p:cBhvr>
                                        <p:cTn id="7" dur="500"/>
                                        <p:tgtEl>
                                          <p:spTgt spid="168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8963">
                                            <p:txEl>
                                              <p:pRg st="0" end="0"/>
                                            </p:txEl>
                                          </p:spTgt>
                                        </p:tgtEl>
                                      </p:cBhvr>
                                    </p:animEffect>
                                    <p:set>
                                      <p:cBhvr>
                                        <p:cTn id="12" dur="1" fill="hold">
                                          <p:stCondLst>
                                            <p:cond delay="499"/>
                                          </p:stCondLst>
                                        </p:cTn>
                                        <p:tgtEl>
                                          <p:spTgt spid="168963">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68963">
                                            <p:txEl>
                                              <p:pRg st="1" end="1"/>
                                            </p:txEl>
                                          </p:spTgt>
                                        </p:tgtEl>
                                        <p:attrNameLst>
                                          <p:attrName>style.visibility</p:attrName>
                                        </p:attrNameLst>
                                      </p:cBhvr>
                                      <p:to>
                                        <p:strVal val="visible"/>
                                      </p:to>
                                    </p:set>
                                    <p:animEffect transition="in" filter="fade">
                                      <p:cBhvr>
                                        <p:cTn id="15" dur="500"/>
                                        <p:tgtEl>
                                          <p:spTgt spid="1689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68963">
                                            <p:txEl>
                                              <p:pRg st="1" end="1"/>
                                            </p:txEl>
                                          </p:spTgt>
                                        </p:tgtEl>
                                      </p:cBhvr>
                                    </p:animEffect>
                                    <p:set>
                                      <p:cBhvr>
                                        <p:cTn id="20" dur="1" fill="hold">
                                          <p:stCondLst>
                                            <p:cond delay="499"/>
                                          </p:stCondLst>
                                        </p:cTn>
                                        <p:tgtEl>
                                          <p:spTgt spid="168963">
                                            <p:txEl>
                                              <p:pRg st="1" end="1"/>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68963">
                                            <p:txEl>
                                              <p:pRg st="2" end="2"/>
                                            </p:txEl>
                                          </p:spTgt>
                                        </p:tgtEl>
                                        <p:attrNameLst>
                                          <p:attrName>style.visibility</p:attrName>
                                        </p:attrNameLst>
                                      </p:cBhvr>
                                      <p:to>
                                        <p:strVal val="visible"/>
                                      </p:to>
                                    </p:set>
                                    <p:animEffect transition="in" filter="fade">
                                      <p:cBhvr>
                                        <p:cTn id="23" dur="500"/>
                                        <p:tgtEl>
                                          <p:spTgt spid="1689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68963">
                                            <p:txEl>
                                              <p:pRg st="2" end="2"/>
                                            </p:txEl>
                                          </p:spTgt>
                                        </p:tgtEl>
                                      </p:cBhvr>
                                    </p:animEffect>
                                    <p:set>
                                      <p:cBhvr>
                                        <p:cTn id="28" dur="1" fill="hold">
                                          <p:stCondLst>
                                            <p:cond delay="499"/>
                                          </p:stCondLst>
                                        </p:cTn>
                                        <p:tgtEl>
                                          <p:spTgt spid="168963">
                                            <p:txEl>
                                              <p:pRg st="2" end="2"/>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68963">
                                            <p:txEl>
                                              <p:pRg st="3" end="3"/>
                                            </p:txEl>
                                          </p:spTgt>
                                        </p:tgtEl>
                                        <p:attrNameLst>
                                          <p:attrName>style.visibility</p:attrName>
                                        </p:attrNameLst>
                                      </p:cBhvr>
                                      <p:to>
                                        <p:strVal val="visible"/>
                                      </p:to>
                                    </p:set>
                                    <p:animEffect transition="in" filter="fade">
                                      <p:cBhvr>
                                        <p:cTn id="31" dur="500"/>
                                        <p:tgtEl>
                                          <p:spTgt spid="16896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68963">
                                            <p:txEl>
                                              <p:pRg st="3" end="3"/>
                                            </p:txEl>
                                          </p:spTgt>
                                        </p:tgtEl>
                                      </p:cBhvr>
                                    </p:animEffect>
                                    <p:set>
                                      <p:cBhvr>
                                        <p:cTn id="36" dur="1" fill="hold">
                                          <p:stCondLst>
                                            <p:cond delay="499"/>
                                          </p:stCondLst>
                                        </p:cTn>
                                        <p:tgtEl>
                                          <p:spTgt spid="168963">
                                            <p:txEl>
                                              <p:pRg st="3" end="3"/>
                                            </p:txEl>
                                          </p:spTgt>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68963">
                                            <p:txEl>
                                              <p:pRg st="4" end="4"/>
                                            </p:txEl>
                                          </p:spTgt>
                                        </p:tgtEl>
                                        <p:attrNameLst>
                                          <p:attrName>style.visibility</p:attrName>
                                        </p:attrNameLst>
                                      </p:cBhvr>
                                      <p:to>
                                        <p:strVal val="visible"/>
                                      </p:to>
                                    </p:set>
                                    <p:animEffect transition="in" filter="fade">
                                      <p:cBhvr>
                                        <p:cTn id="39" dur="500"/>
                                        <p:tgtEl>
                                          <p:spTgt spid="168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17500" y="776288"/>
            <a:ext cx="8637588" cy="708025"/>
          </a:xfrm>
        </p:spPr>
        <p:txBody>
          <a:bodyPr>
            <a:normAutofit fontScale="90000"/>
          </a:bodyPr>
          <a:lstStyle/>
          <a:p>
            <a:pPr eaLnBrk="1" hangingPunct="1"/>
            <a:r>
              <a:rPr lang="en-US" altLang="en-US" sz="4000"/>
              <a:t>Some Communication Precautions</a:t>
            </a:r>
          </a:p>
        </p:txBody>
      </p:sp>
      <p:sp>
        <p:nvSpPr>
          <p:cNvPr id="171011"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anose="05000000000000000000" pitchFamily="2" charset="2"/>
              <a:buNone/>
            </a:pPr>
            <a:r>
              <a:rPr lang="en-US" altLang="en-US" dirty="0"/>
              <a:t>Don't allow a crowd to congregate.</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Don't corner or be cornered: (give the person expanded space).</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Don't deny the opportunity to save face.</a:t>
            </a:r>
          </a:p>
          <a:p>
            <a:pPr marL="0" indent="0" eaLnBrk="1" hangingPunct="1">
              <a:spcBef>
                <a:spcPct val="0"/>
              </a:spcBef>
              <a:buFont typeface="Wingdings" panose="05000000000000000000" pitchFamily="2" charset="2"/>
              <a:buNone/>
            </a:pPr>
            <a:endParaRPr lang="en-US" altLang="en-US" dirty="0"/>
          </a:p>
          <a:p>
            <a:pPr marL="0" indent="0" eaLnBrk="1" hangingPunct="1">
              <a:spcBef>
                <a:spcPct val="0"/>
              </a:spcBef>
              <a:buFont typeface="Wingdings" panose="05000000000000000000" pitchFamily="2" charset="2"/>
              <a:buNone/>
            </a:pPr>
            <a:r>
              <a:rPr lang="en-US" altLang="en-US" dirty="0"/>
              <a:t>Don't rush, be rushed, or lose your own cool!</a:t>
            </a:r>
          </a:p>
        </p:txBody>
      </p:sp>
    </p:spTree>
    <p:extLst>
      <p:ext uri="{BB962C8B-B14F-4D97-AF65-F5344CB8AC3E}">
        <p14:creationId xmlns:p14="http://schemas.microsoft.com/office/powerpoint/2010/main" val="297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fade">
                                      <p:cBhvr>
                                        <p:cTn id="7" dur="500"/>
                                        <p:tgtEl>
                                          <p:spTgt spid="171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1011">
                                            <p:txEl>
                                              <p:pRg st="0" end="0"/>
                                            </p:txEl>
                                          </p:spTgt>
                                        </p:tgtEl>
                                      </p:cBhvr>
                                    </p:animEffect>
                                    <p:set>
                                      <p:cBhvr>
                                        <p:cTn id="12" dur="1" fill="hold">
                                          <p:stCondLst>
                                            <p:cond delay="499"/>
                                          </p:stCondLst>
                                        </p:cTn>
                                        <p:tgtEl>
                                          <p:spTgt spid="171011">
                                            <p:txEl>
                                              <p:pRg st="0" end="0"/>
                                            </p:txEl>
                                          </p:spTgt>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Effect transition="in" filter="fade">
                                      <p:cBhvr>
                                        <p:cTn id="15" dur="500"/>
                                        <p:tgtEl>
                                          <p:spTgt spid="1710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71011">
                                            <p:txEl>
                                              <p:pRg st="2" end="2"/>
                                            </p:txEl>
                                          </p:spTgt>
                                        </p:tgtEl>
                                      </p:cBhvr>
                                    </p:animEffect>
                                    <p:set>
                                      <p:cBhvr>
                                        <p:cTn id="20" dur="1" fill="hold">
                                          <p:stCondLst>
                                            <p:cond delay="499"/>
                                          </p:stCondLst>
                                        </p:cTn>
                                        <p:tgtEl>
                                          <p:spTgt spid="171011">
                                            <p:txEl>
                                              <p:pRg st="2" end="2"/>
                                            </p:txEl>
                                          </p:spTgt>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1011">
                                            <p:txEl>
                                              <p:pRg st="4" end="4"/>
                                            </p:txEl>
                                          </p:spTgt>
                                        </p:tgtEl>
                                        <p:attrNameLst>
                                          <p:attrName>style.visibility</p:attrName>
                                        </p:attrNameLst>
                                      </p:cBhvr>
                                      <p:to>
                                        <p:strVal val="visible"/>
                                      </p:to>
                                    </p:set>
                                    <p:animEffect transition="in" filter="fade">
                                      <p:cBhvr>
                                        <p:cTn id="23" dur="500"/>
                                        <p:tgtEl>
                                          <p:spTgt spid="17101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71011">
                                            <p:txEl>
                                              <p:pRg st="4" end="4"/>
                                            </p:txEl>
                                          </p:spTgt>
                                        </p:tgtEl>
                                      </p:cBhvr>
                                    </p:animEffect>
                                    <p:set>
                                      <p:cBhvr>
                                        <p:cTn id="28" dur="1" fill="hold">
                                          <p:stCondLst>
                                            <p:cond delay="499"/>
                                          </p:stCondLst>
                                        </p:cTn>
                                        <p:tgtEl>
                                          <p:spTgt spid="171011">
                                            <p:txEl>
                                              <p:pRg st="4" end="4"/>
                                            </p:txEl>
                                          </p:spTgt>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71011">
                                            <p:txEl>
                                              <p:pRg st="6" end="6"/>
                                            </p:txEl>
                                          </p:spTgt>
                                        </p:tgtEl>
                                        <p:attrNameLst>
                                          <p:attrName>style.visibility</p:attrName>
                                        </p:attrNameLst>
                                      </p:cBhvr>
                                      <p:to>
                                        <p:strVal val="visible"/>
                                      </p:to>
                                    </p:set>
                                    <p:animEffect transition="in" filter="fade">
                                      <p:cBhvr>
                                        <p:cTn id="31" dur="500"/>
                                        <p:tgtEl>
                                          <p:spTgt spid="1710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1"/>
          <p:cNvSpPr>
            <a:spLocks noGrp="1" noChangeArrowheads="1"/>
          </p:cNvSpPr>
          <p:nvPr>
            <p:ph type="title"/>
          </p:nvPr>
        </p:nvSpPr>
        <p:spPr>
          <a:xfrm>
            <a:off x="762000" y="228600"/>
            <a:ext cx="7856538" cy="1338262"/>
          </a:xfrm>
        </p:spPr>
        <p:txBody>
          <a:bodyPr rIns="132080" anchor="t"/>
          <a:lstStyle/>
          <a:p>
            <a:pPr eaLnBrk="1" hangingPunct="1"/>
            <a:r>
              <a:rPr lang="en-US" altLang="en-US" sz="3000" dirty="0"/>
              <a:t>Assess for Risk Characteristics of Excited Delirium</a:t>
            </a:r>
            <a:endParaRPr lang="en-US" altLang="en-US" sz="3000" dirty="0">
              <a:ea typeface="ヒラギノ角ゴ Pro W6"/>
              <a:cs typeface="ヒラギノ角ゴ Pro W6"/>
            </a:endParaRPr>
          </a:p>
        </p:txBody>
      </p:sp>
      <p:sp>
        <p:nvSpPr>
          <p:cNvPr id="200707" name="Rectangle 2"/>
          <p:cNvSpPr>
            <a:spLocks noGrp="1" noChangeArrowheads="1"/>
          </p:cNvSpPr>
          <p:nvPr>
            <p:ph idx="1"/>
          </p:nvPr>
        </p:nvSpPr>
        <p:spPr>
          <a:xfrm>
            <a:off x="762000" y="1379538"/>
            <a:ext cx="7543800" cy="4746625"/>
          </a:xfrm>
        </p:spPr>
        <p:txBody>
          <a:bodyPr rIns="132080">
            <a:normAutofit fontScale="92500" lnSpcReduction="20000"/>
          </a:bodyPr>
          <a:lstStyle/>
          <a:p>
            <a:pPr marL="39688" indent="0" eaLnBrk="1" hangingPunct="1">
              <a:spcAft>
                <a:spcPts val="1200"/>
              </a:spcAft>
              <a:buNone/>
            </a:pPr>
            <a:r>
              <a:rPr lang="en-US" altLang="en-US" sz="2800" dirty="0"/>
              <a:t>Naked or disrobing</a:t>
            </a:r>
          </a:p>
          <a:p>
            <a:pPr marL="39688" indent="0" eaLnBrk="1" hangingPunct="1">
              <a:spcAft>
                <a:spcPts val="1200"/>
              </a:spcAft>
              <a:buNone/>
            </a:pPr>
            <a:r>
              <a:rPr lang="en-US" altLang="en-US" sz="2800" dirty="0"/>
              <a:t>Excessive sweating (elevated body temperature)</a:t>
            </a:r>
          </a:p>
          <a:p>
            <a:pPr marL="39688" indent="0" eaLnBrk="1" hangingPunct="1">
              <a:spcAft>
                <a:spcPts val="1200"/>
              </a:spcAft>
              <a:buNone/>
            </a:pPr>
            <a:r>
              <a:rPr lang="en-US" altLang="en-US" sz="2800" dirty="0"/>
              <a:t>Highly energized or agitated</a:t>
            </a:r>
          </a:p>
          <a:p>
            <a:pPr marL="39688" indent="0" eaLnBrk="1" hangingPunct="1">
              <a:spcAft>
                <a:spcPts val="1200"/>
              </a:spcAft>
              <a:buNone/>
            </a:pPr>
            <a:r>
              <a:rPr lang="en-US" altLang="en-US" sz="2800" dirty="0"/>
              <a:t>Yelling and screaming (unintelligible)</a:t>
            </a:r>
          </a:p>
          <a:p>
            <a:pPr marL="39688" indent="0" eaLnBrk="1" hangingPunct="1">
              <a:spcAft>
                <a:spcPts val="1200"/>
              </a:spcAft>
              <a:buNone/>
            </a:pPr>
            <a:r>
              <a:rPr lang="en-US" altLang="en-US" sz="2800" dirty="0"/>
              <a:t>Paranoid of others</a:t>
            </a:r>
          </a:p>
          <a:p>
            <a:pPr marL="39688" indent="0" eaLnBrk="1" hangingPunct="1">
              <a:spcAft>
                <a:spcPts val="1200"/>
              </a:spcAft>
              <a:buNone/>
            </a:pPr>
            <a:r>
              <a:rPr lang="en-US" altLang="en-US" sz="2800" dirty="0"/>
              <a:t>Bizarre/Irrational behavior</a:t>
            </a:r>
          </a:p>
          <a:p>
            <a:pPr marL="39688" indent="0" eaLnBrk="1" hangingPunct="1">
              <a:spcAft>
                <a:spcPts val="1200"/>
              </a:spcAft>
              <a:buNone/>
            </a:pPr>
            <a:r>
              <a:rPr lang="en-US" altLang="en-US" sz="2800" dirty="0"/>
              <a:t>Assaultive </a:t>
            </a:r>
          </a:p>
          <a:p>
            <a:pPr marL="39688" indent="0" eaLnBrk="1" hangingPunct="1">
              <a:spcAft>
                <a:spcPts val="1200"/>
              </a:spcAft>
              <a:buNone/>
            </a:pPr>
            <a:endParaRPr lang="en-US" altLang="en-US" sz="2000" dirty="0"/>
          </a:p>
          <a:p>
            <a:pPr marL="39688" indent="0" eaLnBrk="1" hangingPunct="1"/>
            <a:endParaRPr lang="en-US" altLang="en-US" sz="3600" dirty="0"/>
          </a:p>
        </p:txBody>
      </p:sp>
      <p:sp>
        <p:nvSpPr>
          <p:cNvPr id="200708" name="TextBox 6"/>
          <p:cNvSpPr txBox="1">
            <a:spLocks noChangeArrowheads="1"/>
          </p:cNvSpPr>
          <p:nvPr/>
        </p:nvSpPr>
        <p:spPr bwMode="auto">
          <a:xfrm>
            <a:off x="8166100" y="6461125"/>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Clr>
                <a:schemeClr val="accent1"/>
              </a:buClr>
              <a:buFont typeface="Wingdings" panose="05000000000000000000" pitchFamily="2" charset="2"/>
              <a:buChar char="Ø"/>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Tx/>
              <a:buFontTx/>
              <a:buNone/>
            </a:pPr>
            <a:r>
              <a:rPr lang="en-US" altLang="en-US" sz="1400">
                <a:solidFill>
                  <a:srgbClr val="000000"/>
                </a:solidFill>
                <a:latin typeface="Arial" panose="020B0604020202020204" pitchFamily="34" charset="0"/>
              </a:rPr>
              <a:t>93</a:t>
            </a:r>
          </a:p>
        </p:txBody>
      </p:sp>
      <p:sp>
        <p:nvSpPr>
          <p:cNvPr id="200709" name="TextBox 5"/>
          <p:cNvSpPr txBox="1">
            <a:spLocks noChangeArrowheads="1"/>
          </p:cNvSpPr>
          <p:nvPr/>
        </p:nvSpPr>
        <p:spPr bwMode="auto">
          <a:xfrm>
            <a:off x="8112125" y="5970588"/>
            <a:ext cx="1031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Clr>
                <a:schemeClr val="accent1"/>
              </a:buClr>
              <a:buFont typeface="Wingdings" panose="05000000000000000000" pitchFamily="2" charset="2"/>
              <a:buChar char="Ø"/>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Tx/>
              <a:buFontTx/>
              <a:buNone/>
            </a:pPr>
            <a:r>
              <a:rPr lang="en-US" altLang="en-US" sz="1400">
                <a:solidFill>
                  <a:srgbClr val="000000"/>
                </a:solidFill>
                <a:latin typeface="Arial" panose="020B0604020202020204" pitchFamily="34" charset="0"/>
              </a:rPr>
              <a:t>SUB 26</a:t>
            </a:r>
          </a:p>
        </p:txBody>
      </p:sp>
      <p:pic>
        <p:nvPicPr>
          <p:cNvPr id="200710" name="Picture 6" descr="book ic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8538" y="6442075"/>
            <a:ext cx="4302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337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55DB-975C-4B31-A5B6-9333F225150F}"/>
              </a:ext>
            </a:extLst>
          </p:cNvPr>
          <p:cNvSpPr>
            <a:spLocks noGrp="1"/>
          </p:cNvSpPr>
          <p:nvPr>
            <p:ph type="title"/>
          </p:nvPr>
        </p:nvSpPr>
        <p:spPr/>
        <p:txBody>
          <a:bodyPr/>
          <a:lstStyle/>
          <a:p>
            <a:r>
              <a:rPr lang="en-US" dirty="0"/>
              <a:t>Exited Delirium</a:t>
            </a:r>
          </a:p>
        </p:txBody>
      </p:sp>
      <p:sp>
        <p:nvSpPr>
          <p:cNvPr id="3" name="Content Placeholder 2">
            <a:extLst>
              <a:ext uri="{FF2B5EF4-FFF2-40B4-BE49-F238E27FC236}">
                <a16:creationId xmlns:a16="http://schemas.microsoft.com/office/drawing/2014/main" id="{534602FE-AC8C-4621-BEAD-B500A8589750}"/>
              </a:ext>
            </a:extLst>
          </p:cNvPr>
          <p:cNvSpPr>
            <a:spLocks noGrp="1"/>
          </p:cNvSpPr>
          <p:nvPr>
            <p:ph idx="1"/>
          </p:nvPr>
        </p:nvSpPr>
        <p:spPr/>
        <p:txBody>
          <a:bodyPr/>
          <a:lstStyle/>
          <a:p>
            <a:r>
              <a:rPr lang="en-US" dirty="0"/>
              <a:t>Call for back up</a:t>
            </a:r>
          </a:p>
          <a:p>
            <a:r>
              <a:rPr lang="en-US" dirty="0"/>
              <a:t>Get EMS on standby BEFORE attempts to control</a:t>
            </a:r>
          </a:p>
          <a:p>
            <a:r>
              <a:rPr lang="en-US" dirty="0"/>
              <a:t>Control quickly and get to EMS</a:t>
            </a:r>
          </a:p>
          <a:p>
            <a:r>
              <a:rPr lang="en-US" dirty="0"/>
              <a:t>Avoid excessive force if they do not pose a threat to anyone but themselves</a:t>
            </a:r>
          </a:p>
          <a:p>
            <a:r>
              <a:rPr lang="en-US" dirty="0"/>
              <a:t>Avoid positional asphyxia</a:t>
            </a:r>
          </a:p>
          <a:p>
            <a:endParaRPr lang="en-US" dirty="0"/>
          </a:p>
        </p:txBody>
      </p:sp>
    </p:spTree>
    <p:extLst>
      <p:ext uri="{BB962C8B-B14F-4D97-AF65-F5344CB8AC3E}">
        <p14:creationId xmlns:p14="http://schemas.microsoft.com/office/powerpoint/2010/main" val="245837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Introduction</a:t>
            </a:r>
          </a:p>
        </p:txBody>
      </p:sp>
      <p:sp>
        <p:nvSpPr>
          <p:cNvPr id="5123" name="Rectangle 3"/>
          <p:cNvSpPr>
            <a:spLocks noGrp="1" noChangeArrowheads="1"/>
          </p:cNvSpPr>
          <p:nvPr>
            <p:ph idx="1"/>
          </p:nvPr>
        </p:nvSpPr>
        <p:spPr/>
        <p:txBody>
          <a:bodyPr>
            <a:normAutofit lnSpcReduction="10000"/>
          </a:bodyPr>
          <a:lstStyle/>
          <a:p>
            <a:pPr marL="0" indent="0" eaLnBrk="1" hangingPunct="1">
              <a:spcBef>
                <a:spcPct val="0"/>
              </a:spcBef>
              <a:buFont typeface="Wingdings" pitchFamily="28" charset="2"/>
              <a:buNone/>
            </a:pPr>
            <a:r>
              <a:rPr lang="en-US" altLang="en-US" sz="2800" dirty="0"/>
              <a:t>Officers responding to individuals in serious mental health crises has been historically problematic. </a:t>
            </a:r>
          </a:p>
          <a:p>
            <a:pPr marL="0" indent="0" eaLnBrk="1" hangingPunct="1">
              <a:spcBef>
                <a:spcPct val="0"/>
              </a:spcBef>
              <a:buFont typeface="Wingdings" pitchFamily="28" charset="2"/>
              <a:buNone/>
            </a:pPr>
            <a:endParaRPr lang="en-US" altLang="en-US" sz="2800" dirty="0"/>
          </a:p>
          <a:p>
            <a:pPr marL="0" indent="0" eaLnBrk="1" hangingPunct="1">
              <a:spcBef>
                <a:spcPct val="0"/>
              </a:spcBef>
              <a:buFont typeface="Wingdings" pitchFamily="28" charset="2"/>
              <a:buNone/>
            </a:pPr>
            <a:r>
              <a:rPr lang="en-US" altLang="en-US" sz="2800" dirty="0"/>
              <a:t>A lack of education and understanding of mental illness and de-escalation/crisis intervention techniques have led to a severe change in the way law enforcement agencies are viewed.</a:t>
            </a:r>
          </a:p>
          <a:p>
            <a:pPr marL="0" indent="0" eaLnBrk="1" hangingPunct="1">
              <a:spcBef>
                <a:spcPct val="0"/>
              </a:spcBef>
              <a:buFont typeface="Wingdings" pitchFamily="28" charset="2"/>
              <a:buNone/>
            </a:pPr>
            <a:endParaRPr lang="en-US" altLang="en-US" sz="2400" dirty="0"/>
          </a:p>
        </p:txBody>
      </p:sp>
    </p:spTree>
    <p:extLst>
      <p:ext uri="{BB962C8B-B14F-4D97-AF65-F5344CB8AC3E}">
        <p14:creationId xmlns:p14="http://schemas.microsoft.com/office/powerpoint/2010/main" val="302764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3" name="Rectangle 3"/>
          <p:cNvSpPr>
            <a:spLocks noGrp="1" noChangeArrowheads="1"/>
          </p:cNvSpPr>
          <p:nvPr>
            <p:ph sz="half" idx="4294967295"/>
          </p:nvPr>
        </p:nvSpPr>
        <p:spPr>
          <a:xfrm>
            <a:off x="0" y="533400"/>
            <a:ext cx="8077200" cy="2189163"/>
          </a:xfrm>
        </p:spPr>
        <p:txBody>
          <a:bodyPr/>
          <a:lstStyle/>
          <a:p>
            <a:pPr marL="0" indent="0" eaLnBrk="1" hangingPunct="1">
              <a:spcBef>
                <a:spcPct val="0"/>
              </a:spcBef>
              <a:buFont typeface="Wingdings" pitchFamily="2" charset="2"/>
              <a:buNone/>
              <a:defRPr/>
            </a:pPr>
            <a:r>
              <a:rPr lang="en-US" altLang="en-US" sz="3600" dirty="0"/>
              <a:t>Employ Active Listening Skills:</a:t>
            </a:r>
          </a:p>
          <a:p>
            <a:pPr marL="0" indent="0" eaLnBrk="1" hangingPunct="1">
              <a:spcBef>
                <a:spcPct val="0"/>
              </a:spcBef>
              <a:buFont typeface="Wingdings" pitchFamily="2" charset="2"/>
              <a:buNone/>
              <a:defRPr/>
            </a:pPr>
            <a:endParaRPr lang="en-US" altLang="en-US" sz="3600" dirty="0"/>
          </a:p>
          <a:p>
            <a:pPr marL="0" indent="0" eaLnBrk="1" hangingPunct="1">
              <a:spcBef>
                <a:spcPct val="0"/>
              </a:spcBef>
              <a:buFont typeface="Wingdings" pitchFamily="2" charset="2"/>
              <a:buNone/>
              <a:defRPr/>
            </a:pPr>
            <a:r>
              <a:rPr lang="en-US" altLang="en-US" sz="3600" b="1" u="sng" dirty="0"/>
              <a:t>CALM</a:t>
            </a:r>
            <a:r>
              <a:rPr lang="en-US" altLang="en-US" sz="3600" dirty="0"/>
              <a:t> the person… </a:t>
            </a:r>
          </a:p>
          <a:p>
            <a:pPr marL="0" indent="0" eaLnBrk="1" hangingPunct="1">
              <a:spcBef>
                <a:spcPct val="0"/>
              </a:spcBef>
              <a:buFont typeface="Wingdings" pitchFamily="2" charset="2"/>
              <a:buNone/>
              <a:defRPr/>
            </a:pPr>
            <a:endParaRPr lang="en-US" altLang="en-US" sz="3600" dirty="0"/>
          </a:p>
        </p:txBody>
      </p:sp>
      <p:sp>
        <p:nvSpPr>
          <p:cNvPr id="34818" name="Rectangle 5"/>
          <p:cNvSpPr>
            <a:spLocks noGrp="1" noChangeArrowheads="1"/>
          </p:cNvSpPr>
          <p:nvPr>
            <p:ph type="body" sz="half" idx="4294967295"/>
          </p:nvPr>
        </p:nvSpPr>
        <p:spPr>
          <a:xfrm>
            <a:off x="5105400" y="2438400"/>
            <a:ext cx="4038600" cy="4073525"/>
          </a:xfrm>
          <a:noFill/>
        </p:spPr>
        <p:txBody>
          <a:bodyPr>
            <a:normAutofit lnSpcReduction="10000"/>
          </a:bodyPr>
          <a:lstStyle/>
          <a:p>
            <a:pPr marL="0" indent="0">
              <a:buNone/>
            </a:pPr>
            <a:r>
              <a:rPr lang="en-US" sz="2800" dirty="0">
                <a:effectLst/>
              </a:rPr>
              <a:t>Minimal Encouragers</a:t>
            </a:r>
          </a:p>
          <a:p>
            <a:pPr marL="0" indent="0">
              <a:buNone/>
            </a:pPr>
            <a:r>
              <a:rPr lang="en-US" sz="2800" dirty="0">
                <a:effectLst/>
              </a:rPr>
              <a:t>Open Ended 	Questions</a:t>
            </a:r>
          </a:p>
          <a:p>
            <a:pPr marL="0" indent="0">
              <a:buNone/>
            </a:pPr>
            <a:r>
              <a:rPr lang="en-US" sz="2800" dirty="0">
                <a:effectLst/>
              </a:rPr>
              <a:t>Reflect/ Mirror</a:t>
            </a:r>
          </a:p>
          <a:p>
            <a:pPr marL="0" indent="0">
              <a:buNone/>
            </a:pPr>
            <a:r>
              <a:rPr lang="en-US" sz="2800" dirty="0">
                <a:effectLst/>
              </a:rPr>
              <a:t>Emotional Labeling</a:t>
            </a:r>
          </a:p>
          <a:p>
            <a:pPr marL="0" indent="0">
              <a:buNone/>
            </a:pPr>
            <a:r>
              <a:rPr lang="en-US" sz="2800" dirty="0">
                <a:effectLst/>
              </a:rPr>
              <a:t>Paraphrasing</a:t>
            </a:r>
          </a:p>
          <a:p>
            <a:pPr marL="0" indent="0">
              <a:buNone/>
            </a:pPr>
            <a:r>
              <a:rPr lang="en-US" sz="2800" dirty="0">
                <a:effectLst/>
              </a:rPr>
              <a:t>“I” Messages</a:t>
            </a:r>
          </a:p>
          <a:p>
            <a:pPr marL="0" indent="0">
              <a:buNone/>
            </a:pPr>
            <a:r>
              <a:rPr lang="en-US" sz="2800" dirty="0">
                <a:effectLst/>
              </a:rPr>
              <a:t>Effective Pauses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txBox="1">
            <a:spLocks noChangeArrowheads="1"/>
          </p:cNvSpPr>
          <p:nvPr/>
        </p:nvSpPr>
        <p:spPr>
          <a:xfrm>
            <a:off x="317500" y="284162"/>
            <a:ext cx="8637588" cy="1544637"/>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altLang="en-US" sz="4000" b="1" kern="0" dirty="0"/>
              <a:t>43-1-10 NMSA</a:t>
            </a:r>
            <a:br>
              <a:rPr lang="en-US" altLang="en-US" sz="4000" b="1" kern="0" dirty="0"/>
            </a:br>
            <a:r>
              <a:rPr lang="en-US" altLang="en-US" sz="3600" b="1" kern="0" dirty="0"/>
              <a:t>Emergency Mental Health Evaluations </a:t>
            </a:r>
          </a:p>
        </p:txBody>
      </p:sp>
      <p:sp>
        <p:nvSpPr>
          <p:cNvPr id="3" name="Rectangle 3"/>
          <p:cNvSpPr txBox="1">
            <a:spLocks noChangeArrowheads="1"/>
          </p:cNvSpPr>
          <p:nvPr/>
        </p:nvSpPr>
        <p:spPr>
          <a:xfrm>
            <a:off x="328613" y="1941512"/>
            <a:ext cx="8281987" cy="4764087"/>
          </a:xfrm>
          <a:prstGeom prst="rect">
            <a:avLst/>
          </a:prstGeom>
        </p:spPr>
        <p:txBody>
          <a:bodyPr/>
          <a:lst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a:lstStyle>
          <a:p>
            <a:pPr marL="0" indent="0" eaLnBrk="1" hangingPunct="1">
              <a:spcBef>
                <a:spcPct val="0"/>
              </a:spcBef>
              <a:buFont typeface="Wingdings" pitchFamily="28" charset="2"/>
              <a:buNone/>
            </a:pPr>
            <a:r>
              <a:rPr lang="en-US" altLang="en-US" sz="1600" kern="0" dirty="0">
                <a:effectLst/>
              </a:rPr>
              <a:t>43-1-10. Emergency mental health evaluation and care. </a:t>
            </a:r>
            <a:endParaRPr lang="en-US" altLang="en-US" sz="1600" b="1" kern="0" dirty="0">
              <a:effectLst/>
            </a:endParaRPr>
          </a:p>
          <a:p>
            <a:pPr marL="0" indent="0" eaLnBrk="1" hangingPunct="1">
              <a:spcBef>
                <a:spcPct val="0"/>
              </a:spcBef>
              <a:buFont typeface="Wingdings" pitchFamily="28" charset="2"/>
              <a:buNone/>
            </a:pPr>
            <a:r>
              <a:rPr lang="en-US" altLang="en-US" sz="1600" kern="0" dirty="0">
                <a:effectLst/>
              </a:rPr>
              <a:t>A peace officer may detain and transport a person for emergency mental health evaluation and care in the absence of a legally valid order from the court only if: </a:t>
            </a:r>
            <a:endParaRPr lang="en-US" altLang="en-US" sz="1600" b="1" kern="0" dirty="0">
              <a:effectLst/>
            </a:endParaRPr>
          </a:p>
          <a:p>
            <a:pPr marL="0" indent="0" eaLnBrk="1" hangingPunct="1">
              <a:spcBef>
                <a:spcPct val="0"/>
              </a:spcBef>
              <a:buFont typeface="Wingdings" pitchFamily="28" charset="2"/>
              <a:buNone/>
            </a:pPr>
            <a:r>
              <a:rPr lang="en-US" altLang="en-US" sz="1600" kern="0" dirty="0">
                <a:effectLst/>
              </a:rPr>
              <a:t>(1)	</a:t>
            </a:r>
            <a:r>
              <a:rPr lang="en-US" altLang="en-US" sz="1600" b="1" kern="0" dirty="0">
                <a:effectLst/>
              </a:rPr>
              <a:t>the person is otherwise subject to lawful arrest; </a:t>
            </a:r>
          </a:p>
          <a:p>
            <a:pPr marL="0" indent="0" eaLnBrk="1" hangingPunct="1">
              <a:spcBef>
                <a:spcPct val="0"/>
              </a:spcBef>
              <a:buFont typeface="Wingdings" pitchFamily="28" charset="2"/>
              <a:buNone/>
            </a:pPr>
            <a:r>
              <a:rPr lang="en-US" altLang="en-US" sz="1600" kern="0" dirty="0">
                <a:effectLst/>
              </a:rPr>
              <a:t>(2)	</a:t>
            </a:r>
            <a:r>
              <a:rPr lang="en-US" altLang="en-US" sz="1600" b="1" kern="0" dirty="0">
                <a:effectLst/>
              </a:rPr>
              <a:t>the peace officer has reasonable grounds to believe the person has just attempted suicide; </a:t>
            </a:r>
          </a:p>
          <a:p>
            <a:pPr marL="0" indent="0" eaLnBrk="1" hangingPunct="1">
              <a:spcBef>
                <a:spcPct val="0"/>
              </a:spcBef>
              <a:buFont typeface="Wingdings" pitchFamily="28" charset="2"/>
              <a:buNone/>
            </a:pPr>
            <a:r>
              <a:rPr lang="en-US" altLang="en-US" sz="1600" kern="0" dirty="0">
                <a:effectLst/>
              </a:rPr>
              <a:t>(3)	the peace officer, based upon his own observation and investigation, has reasonable grounds to believe that the person, as a result of a mental disorder, </a:t>
            </a:r>
            <a:r>
              <a:rPr lang="en-US" altLang="en-US" sz="1600" b="1" kern="0" dirty="0">
                <a:effectLst/>
              </a:rPr>
              <a:t>presents a likelihood of serious harm to himself or others and that immediate detention is necessary to prevent such harm.</a:t>
            </a:r>
            <a:r>
              <a:rPr lang="en-US" altLang="en-US" sz="1600" kern="0" dirty="0">
                <a:effectLst/>
              </a:rPr>
              <a:t> Immediately upon arrival at the evaluation facility, the peace officer shall be interviewed by the admitting physician or his designee; or </a:t>
            </a:r>
            <a:endParaRPr lang="en-US" altLang="en-US" sz="1600" b="1" kern="0" dirty="0">
              <a:effectLst/>
            </a:endParaRPr>
          </a:p>
          <a:p>
            <a:pPr marL="0" indent="0" eaLnBrk="1" hangingPunct="1">
              <a:spcBef>
                <a:spcPct val="0"/>
              </a:spcBef>
              <a:buFont typeface="Wingdings" pitchFamily="28" charset="2"/>
              <a:buNone/>
            </a:pPr>
            <a:r>
              <a:rPr lang="en-US" altLang="en-US" sz="1600" kern="0" dirty="0">
                <a:effectLst/>
              </a:rPr>
              <a:t>(4)	</a:t>
            </a:r>
            <a:r>
              <a:rPr lang="en-US" altLang="en-US" sz="1600" b="1" kern="0" dirty="0">
                <a:effectLst/>
              </a:rPr>
              <a:t>a licensed physician or a certified psychologist has certified that the person, as a result of a mental disorder, presents a likelihood of serious harm to himself or others and that immediate detention is necessary to prevent such harm. </a:t>
            </a:r>
            <a:r>
              <a:rPr lang="en-US" altLang="en-US" sz="1600" kern="0" dirty="0">
                <a:effectLst/>
              </a:rPr>
              <a:t>Such certification shall constitute authority to transport the person. </a:t>
            </a:r>
            <a:endParaRPr lang="en-US" altLang="en-US" sz="1600" b="1" kern="0" dirty="0">
              <a:effectLst/>
            </a:endParaRPr>
          </a:p>
        </p:txBody>
      </p:sp>
    </p:spTree>
    <p:extLst>
      <p:ext uri="{BB962C8B-B14F-4D97-AF65-F5344CB8AC3E}">
        <p14:creationId xmlns:p14="http://schemas.microsoft.com/office/powerpoint/2010/main" val="24618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
                                            <p:txEl>
                                              <p:pRg st="2" end="2"/>
                                            </p:txEl>
                                          </p:spTgt>
                                        </p:tgtEl>
                                      </p:cBhvr>
                                    </p:animEffect>
                                    <p:set>
                                      <p:cBhvr>
                                        <p:cTn id="26" dur="1" fill="hold">
                                          <p:stCondLst>
                                            <p:cond delay="499"/>
                                          </p:stCondLst>
                                        </p:cTn>
                                        <p:tgtEl>
                                          <p:spTgt spid="3">
                                            <p:txEl>
                                              <p:pRg st="2" end="2"/>
                                            </p:txEl>
                                          </p:spTgt>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
                                            <p:txEl>
                                              <p:pRg st="3" end="3"/>
                                            </p:txEl>
                                          </p:spTgt>
                                        </p:tgtEl>
                                      </p:cBhvr>
                                    </p:animEffect>
                                    <p:set>
                                      <p:cBhvr>
                                        <p:cTn id="34" dur="1" fill="hold">
                                          <p:stCondLst>
                                            <p:cond delay="499"/>
                                          </p:stCondLst>
                                        </p:cTn>
                                        <p:tgtEl>
                                          <p:spTgt spid="3">
                                            <p:txEl>
                                              <p:pRg st="3" end="3"/>
                                            </p:txEl>
                                          </p:spTgt>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xEl>
                                              <p:pRg st="4" end="4"/>
                                            </p:txEl>
                                          </p:spTgt>
                                        </p:tgtEl>
                                      </p:cBhvr>
                                    </p:animEffect>
                                    <p:set>
                                      <p:cBhvr>
                                        <p:cTn id="42" dur="1" fill="hold">
                                          <p:stCondLst>
                                            <p:cond delay="499"/>
                                          </p:stCondLst>
                                        </p:cTn>
                                        <p:tgtEl>
                                          <p:spTgt spid="3">
                                            <p:txEl>
                                              <p:pRg st="4" end="4"/>
                                            </p:txEl>
                                          </p:spTgt>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17500" y="776288"/>
            <a:ext cx="8637588" cy="708025"/>
          </a:xfrm>
        </p:spPr>
        <p:txBody>
          <a:bodyPr/>
          <a:lstStyle/>
          <a:p>
            <a:pPr eaLnBrk="1" hangingPunct="1"/>
            <a:r>
              <a:rPr lang="en-US" altLang="en-US" sz="4000" dirty="0"/>
              <a:t>Resources for Officers</a:t>
            </a:r>
          </a:p>
        </p:txBody>
      </p:sp>
      <p:sp>
        <p:nvSpPr>
          <p:cNvPr id="15363" name="Rectangle 3"/>
          <p:cNvSpPr>
            <a:spLocks noGrp="1" noChangeArrowheads="1"/>
          </p:cNvSpPr>
          <p:nvPr>
            <p:ph sz="half" idx="1"/>
          </p:nvPr>
        </p:nvSpPr>
        <p:spPr>
          <a:xfrm>
            <a:off x="328613" y="1941513"/>
            <a:ext cx="8434387" cy="4114800"/>
          </a:xfrm>
        </p:spPr>
        <p:txBody>
          <a:bodyPr/>
          <a:lstStyle/>
          <a:p>
            <a:pPr marL="0" indent="0" eaLnBrk="1" hangingPunct="1">
              <a:spcBef>
                <a:spcPct val="0"/>
              </a:spcBef>
              <a:buFont typeface="Wingdings" pitchFamily="28" charset="2"/>
              <a:buNone/>
            </a:pPr>
            <a:r>
              <a:rPr lang="en-US" altLang="en-US" sz="2400" dirty="0"/>
              <a:t>New Mexico Crisis Hotline	1-855-662-7474</a:t>
            </a:r>
          </a:p>
          <a:p>
            <a:pPr marL="0" indent="0" eaLnBrk="1" hangingPunct="1">
              <a:spcBef>
                <a:spcPct val="0"/>
              </a:spcBef>
              <a:buFont typeface="Wingdings" pitchFamily="28" charset="2"/>
              <a:buNone/>
            </a:pPr>
            <a:r>
              <a:rPr lang="en-US" altLang="en-US" sz="2400" dirty="0">
                <a:hlinkClick r:id="rId3"/>
              </a:rPr>
              <a:t>www.nmcrisisline.com</a:t>
            </a:r>
            <a:r>
              <a:rPr lang="en-US" altLang="en-US" sz="2400" dirty="0"/>
              <a:t> </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r>
              <a:rPr lang="en-US" altLang="en-US" sz="2400" dirty="0"/>
              <a:t>Suicide Prevention Lifeline   	1-800-273-8255</a:t>
            </a:r>
          </a:p>
          <a:p>
            <a:pPr marL="0" indent="0" eaLnBrk="1" hangingPunct="1">
              <a:spcBef>
                <a:spcPct val="0"/>
              </a:spcBef>
              <a:buFont typeface="Wingdings" pitchFamily="28" charset="2"/>
              <a:buNone/>
            </a:pPr>
            <a:endParaRPr lang="en-US" altLang="en-US" sz="2400" dirty="0"/>
          </a:p>
          <a:p>
            <a:pPr marL="0" indent="0" eaLnBrk="1" hangingPunct="1">
              <a:spcBef>
                <a:spcPct val="0"/>
              </a:spcBef>
              <a:buFont typeface="Wingdings" pitchFamily="28" charset="2"/>
              <a:buNone/>
            </a:pPr>
            <a:endParaRPr lang="en-US" altLang="en-US" sz="2400" dirty="0"/>
          </a:p>
        </p:txBody>
      </p:sp>
    </p:spTree>
    <p:extLst>
      <p:ext uri="{BB962C8B-B14F-4D97-AF65-F5344CB8AC3E}">
        <p14:creationId xmlns:p14="http://schemas.microsoft.com/office/powerpoint/2010/main" val="116259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3050"/>
            <a:ext cx="8305800" cy="1162050"/>
          </a:xfrm>
        </p:spPr>
        <p:txBody>
          <a:bodyPr/>
          <a:lstStyle/>
          <a:p>
            <a:pPr algn="ctr"/>
            <a:r>
              <a:rPr lang="en-US" altLang="en-US" sz="4000" b="0" dirty="0"/>
              <a:t>Fighting Stigma</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3714790"/>
            <a:ext cx="3793138" cy="2076410"/>
          </a:xfrm>
          <a:scene3d>
            <a:camera prst="orthographicFront"/>
            <a:lightRig rig="threePt" dir="t"/>
          </a:scene3d>
          <a:sp3d prstMaterial="metal">
            <a:bevelT w="165100" prst="coolSlant"/>
          </a:sp3d>
        </p:spPr>
      </p:pic>
      <p:sp>
        <p:nvSpPr>
          <p:cNvPr id="89091" name="Rectangle 3"/>
          <p:cNvSpPr>
            <a:spLocks noGrp="1" noChangeArrowheads="1"/>
          </p:cNvSpPr>
          <p:nvPr>
            <p:ph type="body" sz="half" idx="2"/>
          </p:nvPr>
        </p:nvSpPr>
        <p:spPr>
          <a:xfrm>
            <a:off x="152400" y="1295401"/>
            <a:ext cx="8077200" cy="3048000"/>
          </a:xfrm>
        </p:spPr>
        <p:txBody>
          <a:bodyPr/>
          <a:lstStyle/>
          <a:p>
            <a:pPr>
              <a:lnSpc>
                <a:spcPct val="90000"/>
              </a:lnSpc>
            </a:pPr>
            <a:endParaRPr lang="en-US" altLang="en-US" b="1" dirty="0"/>
          </a:p>
          <a:p>
            <a:pPr>
              <a:lnSpc>
                <a:spcPct val="90000"/>
              </a:lnSpc>
            </a:pPr>
            <a:r>
              <a:rPr lang="en-US" altLang="en-US" sz="2400" b="1" dirty="0"/>
              <a:t>STIGMA, DISCRIMINATION and NEGLECT</a:t>
            </a:r>
            <a:r>
              <a:rPr lang="en-US" altLang="en-US" sz="2400" dirty="0"/>
              <a:t> prevent care and treatment from reaching people with mental illnesses.  </a:t>
            </a:r>
          </a:p>
          <a:p>
            <a:pPr>
              <a:lnSpc>
                <a:spcPct val="90000"/>
              </a:lnSpc>
            </a:pPr>
            <a:endParaRPr lang="en-US" altLang="en-US" sz="2400" dirty="0"/>
          </a:p>
        </p:txBody>
      </p:sp>
    </p:spTree>
    <p:extLst>
      <p:ext uri="{BB962C8B-B14F-4D97-AF65-F5344CB8AC3E}">
        <p14:creationId xmlns:p14="http://schemas.microsoft.com/office/powerpoint/2010/main" val="223888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US" dirty="0"/>
              <a:t>Fighting the Stigma</a:t>
            </a:r>
          </a:p>
        </p:txBody>
      </p:sp>
      <p:sp>
        <p:nvSpPr>
          <p:cNvPr id="5123" name="Rectangle 3"/>
          <p:cNvSpPr>
            <a:spLocks noGrp="1" noChangeArrowheads="1"/>
          </p:cNvSpPr>
          <p:nvPr>
            <p:ph idx="1"/>
          </p:nvPr>
        </p:nvSpPr>
        <p:spPr/>
        <p:txBody>
          <a:bodyPr>
            <a:normAutofit fontScale="92500" lnSpcReduction="20000"/>
          </a:bodyPr>
          <a:lstStyle/>
          <a:p>
            <a:pPr marL="0" indent="0" eaLnBrk="1" fontAlgn="auto" hangingPunct="1">
              <a:spcBef>
                <a:spcPct val="0"/>
              </a:spcBef>
              <a:spcAft>
                <a:spcPts val="0"/>
              </a:spcAft>
              <a:buFont typeface="Wingdings" pitchFamily="28" charset="2"/>
              <a:buNone/>
              <a:defRPr/>
            </a:pPr>
            <a:r>
              <a:rPr lang="en-US" sz="2800" dirty="0"/>
              <a:t>It is important for first responders to distinguish between the person experiencing a mental health crisis and the problem or circumstance itself.  </a:t>
            </a:r>
          </a:p>
          <a:p>
            <a:pPr marL="0" indent="0" eaLnBrk="1" fontAlgn="auto" hangingPunct="1">
              <a:spcBef>
                <a:spcPct val="0"/>
              </a:spcBef>
              <a:spcAft>
                <a:spcPts val="0"/>
              </a:spcAft>
              <a:buFont typeface="Wingdings" pitchFamily="28" charset="2"/>
              <a:buNone/>
              <a:defRPr/>
            </a:pPr>
            <a:endParaRPr lang="en-US" sz="2800" dirty="0"/>
          </a:p>
          <a:p>
            <a:pPr marL="0" indent="0" eaLnBrk="1" fontAlgn="auto" hangingPunct="1">
              <a:spcBef>
                <a:spcPct val="0"/>
              </a:spcBef>
              <a:spcAft>
                <a:spcPts val="0"/>
              </a:spcAft>
              <a:buFont typeface="Wingdings" pitchFamily="28" charset="2"/>
              <a:buNone/>
              <a:defRPr/>
            </a:pPr>
            <a:r>
              <a:rPr lang="en-US" sz="2800" dirty="0"/>
              <a:t>It is neither accurate nor fair to define people by their perceived conditions and we must continue to work to overcome the stigma and discrimination associated with mental illness not only in public safety but in our communities as well. </a:t>
            </a:r>
          </a:p>
        </p:txBody>
      </p:sp>
    </p:spTree>
    <p:extLst>
      <p:ext uri="{BB962C8B-B14F-4D97-AF65-F5344CB8AC3E}">
        <p14:creationId xmlns:p14="http://schemas.microsoft.com/office/powerpoint/2010/main" val="623767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8797</TotalTime>
  <Words>3849</Words>
  <Application>Microsoft Office PowerPoint</Application>
  <PresentationFormat>On-screen Show (4:3)</PresentationFormat>
  <Paragraphs>481</Paragraphs>
  <Slides>72</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Calibri</vt:lpstr>
      <vt:lpstr>Century Gothic</vt:lpstr>
      <vt:lpstr>Verdana</vt:lpstr>
      <vt:lpstr>Wingdings</vt:lpstr>
      <vt:lpstr>Wingdings 2</vt:lpstr>
      <vt:lpstr>Wingdings 3</vt:lpstr>
      <vt:lpstr>Ion</vt:lpstr>
      <vt:lpstr> </vt:lpstr>
      <vt:lpstr>INSTRUCTIONAL OBJECTIVES</vt:lpstr>
      <vt:lpstr>Introduction</vt:lpstr>
      <vt:lpstr>Mental Disorder</vt:lpstr>
      <vt:lpstr>Mental Illness: Facts and Numbers  (NAMI)</vt:lpstr>
      <vt:lpstr>Mental Illness:  Facts and Numbers  (NAMI)</vt:lpstr>
      <vt:lpstr>Introduction</vt:lpstr>
      <vt:lpstr>Fighting Stigma</vt:lpstr>
      <vt:lpstr>Fighting the Stigma</vt:lpstr>
      <vt:lpstr>Fighting the Stigma</vt:lpstr>
      <vt:lpstr>Fighting the Stigma</vt:lpstr>
      <vt:lpstr>Fighting the Stigma</vt:lpstr>
      <vt:lpstr>Officer Safety </vt:lpstr>
      <vt:lpstr>General Characteristics of Psychosis</vt:lpstr>
      <vt:lpstr>General Characteristics of Antisocial Behavior</vt:lpstr>
      <vt:lpstr>Symptoms of Antisocial Behavior</vt:lpstr>
      <vt:lpstr>Autism</vt:lpstr>
      <vt:lpstr>Autism</vt:lpstr>
      <vt:lpstr>Why are they a Police Problem?</vt:lpstr>
      <vt:lpstr>More often Victims</vt:lpstr>
      <vt:lpstr>Post-Traumatic Stress Disorder (PTSD)</vt:lpstr>
      <vt:lpstr>Post-Traumatic Stress Disorder (PTSD)</vt:lpstr>
      <vt:lpstr>Bipolar Disorder </vt:lpstr>
      <vt:lpstr>Schizophrenia</vt:lpstr>
      <vt:lpstr>Schizophrenia</vt:lpstr>
      <vt:lpstr>Bipolar Schizoaffective Disorder</vt:lpstr>
      <vt:lpstr>Depression and Anxiety</vt:lpstr>
      <vt:lpstr>Depression Symptoms </vt:lpstr>
      <vt:lpstr>Depression Symptoms </vt:lpstr>
      <vt:lpstr>Dual Diagnosis</vt:lpstr>
      <vt:lpstr>Dual Diagnosis</vt:lpstr>
      <vt:lpstr>Traumatic Brain Injury</vt:lpstr>
      <vt:lpstr>Building Blocks to de-escalation</vt:lpstr>
      <vt:lpstr>Patience</vt:lpstr>
      <vt:lpstr>Empathy</vt:lpstr>
      <vt:lpstr>Empathy</vt:lpstr>
      <vt:lpstr>Empathy</vt:lpstr>
      <vt:lpstr>The Crisis Encounter</vt:lpstr>
      <vt:lpstr>The Crisis Encounter</vt:lpstr>
      <vt:lpstr>The Crisis Encounter</vt:lpstr>
      <vt:lpstr>The Crisis Encounter</vt:lpstr>
      <vt:lpstr>PowerPoint Presentation</vt:lpstr>
      <vt:lpstr>The Crisis Encounter</vt:lpstr>
      <vt:lpstr>The Crisis Encounter</vt:lpstr>
      <vt:lpstr>The Crisis Encounter</vt:lpstr>
      <vt:lpstr>The Crisis Encounter</vt:lpstr>
      <vt:lpstr>Goal</vt:lpstr>
      <vt:lpstr>The Crisis Encounter</vt:lpstr>
      <vt:lpstr>Three Phases of Every Encounter</vt:lpstr>
      <vt:lpstr>Three Phases of Every Encounter</vt:lpstr>
      <vt:lpstr>Three Phases of every encounter</vt:lpstr>
      <vt:lpstr>De-escalating Psychosis</vt:lpstr>
      <vt:lpstr>De-escalating Psychosis</vt:lpstr>
      <vt:lpstr>De-escalating Psychosis</vt:lpstr>
      <vt:lpstr>De-escalating Psychosis</vt:lpstr>
      <vt:lpstr>Adolescents - Characteristics</vt:lpstr>
      <vt:lpstr>Communication – De-escalation</vt:lpstr>
      <vt:lpstr>Communication – De-escalation</vt:lpstr>
      <vt:lpstr>Communication – De-escalation</vt:lpstr>
      <vt:lpstr>Approaching an Agitated Person</vt:lpstr>
      <vt:lpstr>Approaching an Agitated Person</vt:lpstr>
      <vt:lpstr>Approaching an agitated Person</vt:lpstr>
      <vt:lpstr>Approaching an agitated Person</vt:lpstr>
      <vt:lpstr>Some Communication Precautions</vt:lpstr>
      <vt:lpstr>Some Communication Precautions</vt:lpstr>
      <vt:lpstr>Some Communication Precautions</vt:lpstr>
      <vt:lpstr>Some Communication Precautions</vt:lpstr>
      <vt:lpstr>Assess for Risk Characteristics of Excited Delirium</vt:lpstr>
      <vt:lpstr>Exited Delirium</vt:lpstr>
      <vt:lpstr>PowerPoint Presentation</vt:lpstr>
      <vt:lpstr>PowerPoint Presentation</vt:lpstr>
      <vt:lpstr>Resources for Officers</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Safety</dc:title>
  <dc:creator>Sonny</dc:creator>
  <cp:lastModifiedBy>Gabriel Ortiz</cp:lastModifiedBy>
  <cp:revision>154</cp:revision>
  <cp:lastPrinted>2017-12-12T15:43:02Z</cp:lastPrinted>
  <dcterms:created xsi:type="dcterms:W3CDTF">2016-09-07T13:41:41Z</dcterms:created>
  <dcterms:modified xsi:type="dcterms:W3CDTF">2021-12-06T17:34:19Z</dcterms:modified>
</cp:coreProperties>
</file>