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6" r:id="rId1"/>
  </p:sldMasterIdLst>
  <p:notesMasterIdLst>
    <p:notesMasterId r:id="rId51"/>
  </p:notesMasterIdLst>
  <p:handoutMasterIdLst>
    <p:handoutMasterId r:id="rId52"/>
  </p:handoutMasterIdLst>
  <p:sldIdLst>
    <p:sldId id="338" r:id="rId2"/>
    <p:sldId id="336" r:id="rId3"/>
    <p:sldId id="263" r:id="rId4"/>
    <p:sldId id="264" r:id="rId5"/>
    <p:sldId id="313" r:id="rId6"/>
    <p:sldId id="265" r:id="rId7"/>
    <p:sldId id="314" r:id="rId8"/>
    <p:sldId id="266" r:id="rId9"/>
    <p:sldId id="316" r:id="rId10"/>
    <p:sldId id="267" r:id="rId11"/>
    <p:sldId id="271" r:id="rId12"/>
    <p:sldId id="272" r:id="rId13"/>
    <p:sldId id="274" r:id="rId14"/>
    <p:sldId id="275" r:id="rId15"/>
    <p:sldId id="276" r:id="rId16"/>
    <p:sldId id="317" r:id="rId17"/>
    <p:sldId id="277" r:id="rId18"/>
    <p:sldId id="278" r:id="rId19"/>
    <p:sldId id="280" r:id="rId20"/>
    <p:sldId id="281" r:id="rId21"/>
    <p:sldId id="318" r:id="rId22"/>
    <p:sldId id="319" r:id="rId23"/>
    <p:sldId id="282" r:id="rId24"/>
    <p:sldId id="320" r:id="rId25"/>
    <p:sldId id="284" r:id="rId26"/>
    <p:sldId id="321" r:id="rId27"/>
    <p:sldId id="322" r:id="rId28"/>
    <p:sldId id="323" r:id="rId29"/>
    <p:sldId id="324" r:id="rId30"/>
    <p:sldId id="325" r:id="rId31"/>
    <p:sldId id="329" r:id="rId32"/>
    <p:sldId id="328" r:id="rId33"/>
    <p:sldId id="330" r:id="rId34"/>
    <p:sldId id="331" r:id="rId35"/>
    <p:sldId id="332" r:id="rId36"/>
    <p:sldId id="288" r:id="rId37"/>
    <p:sldId id="289" r:id="rId38"/>
    <p:sldId id="290" r:id="rId39"/>
    <p:sldId id="333" r:id="rId40"/>
    <p:sldId id="293" r:id="rId41"/>
    <p:sldId id="294" r:id="rId42"/>
    <p:sldId id="295" r:id="rId43"/>
    <p:sldId id="296" r:id="rId44"/>
    <p:sldId id="297" r:id="rId45"/>
    <p:sldId id="335" r:id="rId46"/>
    <p:sldId id="334" r:id="rId47"/>
    <p:sldId id="300" r:id="rId48"/>
    <p:sldId id="337" r:id="rId49"/>
    <p:sldId id="301" r:id="rId50"/>
  </p:sldIdLst>
  <p:sldSz cx="9144000" cy="6858000" type="screen4x3"/>
  <p:notesSz cx="6858000" cy="9144000"/>
  <p:defaultTextStyle>
    <a:defPPr>
      <a:defRPr lang="en-US"/>
    </a:defPPr>
    <a:lvl1pPr algn="l" rtl="0" eaLnBrk="0" fontAlgn="base" hangingPunct="0">
      <a:spcBef>
        <a:spcPct val="0"/>
      </a:spcBef>
      <a:spcAft>
        <a:spcPct val="0"/>
      </a:spcAft>
      <a:defRPr sz="900" kern="1200">
        <a:solidFill>
          <a:schemeClr val="tx1"/>
        </a:solidFill>
        <a:latin typeface="Tahoma" pitchFamily="34" charset="0"/>
        <a:ea typeface="+mn-ea"/>
        <a:cs typeface="+mn-cs"/>
      </a:defRPr>
    </a:lvl1pPr>
    <a:lvl2pPr marL="457200" algn="l" rtl="0" eaLnBrk="0" fontAlgn="base" hangingPunct="0">
      <a:spcBef>
        <a:spcPct val="0"/>
      </a:spcBef>
      <a:spcAft>
        <a:spcPct val="0"/>
      </a:spcAft>
      <a:defRPr sz="900" kern="1200">
        <a:solidFill>
          <a:schemeClr val="tx1"/>
        </a:solidFill>
        <a:latin typeface="Tahoma" pitchFamily="34" charset="0"/>
        <a:ea typeface="+mn-ea"/>
        <a:cs typeface="+mn-cs"/>
      </a:defRPr>
    </a:lvl2pPr>
    <a:lvl3pPr marL="914400" algn="l" rtl="0" eaLnBrk="0" fontAlgn="base" hangingPunct="0">
      <a:spcBef>
        <a:spcPct val="0"/>
      </a:spcBef>
      <a:spcAft>
        <a:spcPct val="0"/>
      </a:spcAft>
      <a:defRPr sz="900"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sz="900"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sz="900" kern="1200">
        <a:solidFill>
          <a:schemeClr val="tx1"/>
        </a:solidFill>
        <a:latin typeface="Tahoma" pitchFamily="34" charset="0"/>
        <a:ea typeface="+mn-ea"/>
        <a:cs typeface="+mn-cs"/>
      </a:defRPr>
    </a:lvl5pPr>
    <a:lvl6pPr marL="2286000" algn="l" defTabSz="914400" rtl="0" eaLnBrk="1" latinLnBrk="0" hangingPunct="1">
      <a:defRPr sz="900" kern="1200">
        <a:solidFill>
          <a:schemeClr val="tx1"/>
        </a:solidFill>
        <a:latin typeface="Tahoma" pitchFamily="34" charset="0"/>
        <a:ea typeface="+mn-ea"/>
        <a:cs typeface="+mn-cs"/>
      </a:defRPr>
    </a:lvl6pPr>
    <a:lvl7pPr marL="2743200" algn="l" defTabSz="914400" rtl="0" eaLnBrk="1" latinLnBrk="0" hangingPunct="1">
      <a:defRPr sz="900" kern="1200">
        <a:solidFill>
          <a:schemeClr val="tx1"/>
        </a:solidFill>
        <a:latin typeface="Tahoma" pitchFamily="34" charset="0"/>
        <a:ea typeface="+mn-ea"/>
        <a:cs typeface="+mn-cs"/>
      </a:defRPr>
    </a:lvl7pPr>
    <a:lvl8pPr marL="3200400" algn="l" defTabSz="914400" rtl="0" eaLnBrk="1" latinLnBrk="0" hangingPunct="1">
      <a:defRPr sz="900" kern="1200">
        <a:solidFill>
          <a:schemeClr val="tx1"/>
        </a:solidFill>
        <a:latin typeface="Tahoma" pitchFamily="34" charset="0"/>
        <a:ea typeface="+mn-ea"/>
        <a:cs typeface="+mn-cs"/>
      </a:defRPr>
    </a:lvl8pPr>
    <a:lvl9pPr marL="3657600" algn="l" defTabSz="914400" rtl="0" eaLnBrk="1" latinLnBrk="0" hangingPunct="1">
      <a:defRPr sz="9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1" d="100"/>
          <a:sy n="101" d="100"/>
        </p:scale>
        <p:origin x="114" y="2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9" d="100"/>
          <a:sy n="59" d="100"/>
        </p:scale>
        <p:origin x="1604"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EADA565-23DF-4541-8E2C-FCA57C3C9752}" type="datetimeFigureOut">
              <a:rPr lang="en-US" smtClean="0"/>
              <a:t>1/11/2022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29E9AAB-D264-4584-8F10-DD567421F07F}" type="slidenum">
              <a:rPr lang="en-US" smtClean="0"/>
              <a:t>‹#›</a:t>
            </a:fld>
            <a:endParaRPr lang="en-US"/>
          </a:p>
        </p:txBody>
      </p:sp>
    </p:spTree>
    <p:extLst>
      <p:ext uri="{BB962C8B-B14F-4D97-AF65-F5344CB8AC3E}">
        <p14:creationId xmlns:p14="http://schemas.microsoft.com/office/powerpoint/2010/main" val="14145380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107E4B-3E4D-465E-A4AE-341A5196333D}" type="datetimeFigureOut">
              <a:rPr lang="en-US" smtClean="0"/>
              <a:t>1/11/2022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047E99-EB6D-48E7-8C06-C93EE4FC9DB3}" type="slidenum">
              <a:rPr lang="en-US" smtClean="0"/>
              <a:t>‹#›</a:t>
            </a:fld>
            <a:endParaRPr lang="en-US"/>
          </a:p>
        </p:txBody>
      </p:sp>
    </p:spTree>
    <p:extLst>
      <p:ext uri="{BB962C8B-B14F-4D97-AF65-F5344CB8AC3E}">
        <p14:creationId xmlns:p14="http://schemas.microsoft.com/office/powerpoint/2010/main" val="40047376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047E99-EB6D-48E7-8C06-C93EE4FC9DB3}" type="slidenum">
              <a:rPr lang="en-US" smtClean="0"/>
              <a:t>24</a:t>
            </a:fld>
            <a:endParaRPr lang="en-US"/>
          </a:p>
        </p:txBody>
      </p:sp>
    </p:spTree>
    <p:extLst>
      <p:ext uri="{BB962C8B-B14F-4D97-AF65-F5344CB8AC3E}">
        <p14:creationId xmlns:p14="http://schemas.microsoft.com/office/powerpoint/2010/main" val="16298411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36346" y="1788454"/>
            <a:ext cx="6270922" cy="2098226"/>
          </a:xfrm>
        </p:spPr>
        <p:txBody>
          <a:bodyPr anchor="b">
            <a:noAutofit/>
          </a:bodyPr>
          <a:lstStyle>
            <a:lvl1pPr algn="ctr">
              <a:defRPr sz="60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009930" y="3956280"/>
            <a:ext cx="5123755" cy="1086237"/>
          </a:xfrm>
        </p:spPr>
        <p:txBody>
          <a:bodyPr>
            <a:normAutofit/>
          </a:bodyPr>
          <a:lstStyle>
            <a:lvl1pPr marL="0" indent="0" algn="ctr">
              <a:lnSpc>
                <a:spcPct val="112000"/>
              </a:lnSpc>
              <a:spcBef>
                <a:spcPts val="0"/>
              </a:spcBef>
              <a:spcAft>
                <a:spcPts val="0"/>
              </a:spcAft>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a:xfrm>
            <a:off x="564644" y="6453386"/>
            <a:ext cx="1205958" cy="404614"/>
          </a:xfrm>
        </p:spPr>
        <p:txBody>
          <a:bodyPr/>
          <a:lstStyle>
            <a:lvl1pPr>
              <a:defRPr baseline="0">
                <a:solidFill>
                  <a:schemeClr val="tx2"/>
                </a:solidFill>
              </a:defRPr>
            </a:lvl1pPr>
          </a:lstStyle>
          <a:p>
            <a:pPr>
              <a:defRPr/>
            </a:pPr>
            <a:endParaRPr lang="en-US"/>
          </a:p>
        </p:txBody>
      </p:sp>
      <p:sp>
        <p:nvSpPr>
          <p:cNvPr id="5" name="Footer Placeholder 4"/>
          <p:cNvSpPr>
            <a:spLocks noGrp="1"/>
          </p:cNvSpPr>
          <p:nvPr>
            <p:ph type="ftr" sz="quarter" idx="11"/>
          </p:nvPr>
        </p:nvSpPr>
        <p:spPr>
          <a:xfrm>
            <a:off x="1938041" y="6453386"/>
            <a:ext cx="5267533" cy="404614"/>
          </a:xfrm>
        </p:spPr>
        <p:txBody>
          <a:bodyPr/>
          <a:lstStyle>
            <a:lvl1pPr algn="ctr">
              <a:defRPr baseline="0">
                <a:solidFill>
                  <a:schemeClr val="tx2"/>
                </a:solidFill>
              </a:defRPr>
            </a:lvl1pPr>
          </a:lstStyle>
          <a:p>
            <a:pPr>
              <a:defRPr/>
            </a:pPr>
            <a:endParaRPr lang="en-US"/>
          </a:p>
        </p:txBody>
      </p:sp>
      <p:sp>
        <p:nvSpPr>
          <p:cNvPr id="6" name="Slide Number Placeholder 5"/>
          <p:cNvSpPr>
            <a:spLocks noGrp="1"/>
          </p:cNvSpPr>
          <p:nvPr>
            <p:ph type="sldNum" sz="quarter" idx="12"/>
          </p:nvPr>
        </p:nvSpPr>
        <p:spPr>
          <a:xfrm>
            <a:off x="7373012" y="6453386"/>
            <a:ext cx="1197219" cy="404614"/>
          </a:xfrm>
        </p:spPr>
        <p:txBody>
          <a:bodyPr/>
          <a:lstStyle>
            <a:lvl1pPr>
              <a:defRPr baseline="0">
                <a:solidFill>
                  <a:schemeClr val="tx2"/>
                </a:solidFill>
              </a:defRPr>
            </a:lvl1pPr>
          </a:lstStyle>
          <a:p>
            <a:pPr>
              <a:defRPr/>
            </a:pPr>
            <a:fld id="{B6CC619E-E910-4B71-9C59-B44F4AEEC313}" type="slidenum">
              <a:rPr lang="en-US" smtClean="0"/>
              <a:pPr>
                <a:defRPr/>
              </a:pPr>
              <a:t>‹#›</a:t>
            </a:fld>
            <a:endParaRPr lang="en-US"/>
          </a:p>
        </p:txBody>
      </p:sp>
      <p:grpSp>
        <p:nvGrpSpPr>
          <p:cNvPr id="8" name="Group 7"/>
          <p:cNvGrpSpPr/>
          <p:nvPr/>
        </p:nvGrpSpPr>
        <p:grpSpPr>
          <a:xfrm>
            <a:off x="564643" y="744469"/>
            <a:ext cx="8005589" cy="5349671"/>
            <a:chOff x="564643" y="744469"/>
            <a:chExt cx="8005589" cy="5349671"/>
          </a:xfrm>
        </p:grpSpPr>
        <p:sp>
          <p:nvSpPr>
            <p:cNvPr id="11" name="Freeform 6"/>
            <p:cNvSpPr/>
            <p:nvPr/>
          </p:nvSpPr>
          <p:spPr bwMode="auto">
            <a:xfrm>
              <a:off x="6113972" y="1685652"/>
              <a:ext cx="2456260" cy="4408488"/>
            </a:xfrm>
            <a:custGeom>
              <a:avLst/>
              <a:gdLst/>
              <a:ahLst/>
              <a:cxnLst/>
              <a:rect l="l" t="t" r="r" b="b"/>
              <a:pathLst>
                <a:path w="10000" h="10000">
                  <a:moveTo>
                    <a:pt x="8761" y="0"/>
                  </a:moveTo>
                  <a:lnTo>
                    <a:pt x="10000" y="0"/>
                  </a:lnTo>
                  <a:lnTo>
                    <a:pt x="10000" y="10000"/>
                  </a:lnTo>
                  <a:lnTo>
                    <a:pt x="0" y="10000"/>
                  </a:lnTo>
                  <a:lnTo>
                    <a:pt x="0" y="9357"/>
                  </a:lnTo>
                  <a:lnTo>
                    <a:pt x="8761" y="935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564643" y="744469"/>
              <a:ext cx="2456505" cy="4408488"/>
            </a:xfrm>
            <a:custGeom>
              <a:avLst/>
              <a:gdLst/>
              <a:ahLst/>
              <a:cxnLst/>
              <a:rect l="l" t="t" r="r" b="b"/>
              <a:pathLst>
                <a:path w="10001" h="10000">
                  <a:moveTo>
                    <a:pt x="8762" y="0"/>
                  </a:moveTo>
                  <a:lnTo>
                    <a:pt x="10001" y="0"/>
                  </a:lnTo>
                  <a:lnTo>
                    <a:pt x="10001" y="10000"/>
                  </a:lnTo>
                  <a:lnTo>
                    <a:pt x="1" y="10000"/>
                  </a:lnTo>
                  <a:cubicBezTo>
                    <a:pt x="-2" y="9766"/>
                    <a:pt x="4" y="9586"/>
                    <a:pt x="1" y="9352"/>
                  </a:cubicBezTo>
                  <a:lnTo>
                    <a:pt x="8762" y="9346"/>
                  </a:lnTo>
                  <a:lnTo>
                    <a:pt x="8762" y="0"/>
                  </a:lnTo>
                  <a:close/>
                </a:path>
              </a:pathLst>
            </a:custGeom>
            <a:solidFill>
              <a:schemeClr val="tx2"/>
            </a:solidFill>
            <a:ln w="0">
              <a:noFill/>
              <a:prstDash val="solid"/>
              <a:round/>
              <a:headEnd/>
              <a:tailEnd/>
            </a:ln>
          </p:spPr>
        </p:sp>
      </p:grpSp>
      <p:pic>
        <p:nvPicPr>
          <p:cNvPr id="10" name="Picture 2" descr="Image result for hate crimes"/>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2700"/>
            <a:ext cx="9144000" cy="684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2681098"/>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05D96DE-3452-4D4E-8C61-A5E5D5E3DC10}" type="slidenum">
              <a:rPr lang="en-US" smtClean="0"/>
              <a:pPr>
                <a:defRPr/>
              </a:pPr>
              <a:t>‹#›</a:t>
            </a:fld>
            <a:endParaRPr lang="en-US"/>
          </a:p>
        </p:txBody>
      </p:sp>
    </p:spTree>
    <p:extLst>
      <p:ext uri="{BB962C8B-B14F-4D97-AF65-F5344CB8AC3E}">
        <p14:creationId xmlns:p14="http://schemas.microsoft.com/office/powerpoint/2010/main" val="3968356015"/>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028700" y="2286000"/>
            <a:ext cx="3335840"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94052" y="2286000"/>
            <a:ext cx="3335840"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5A4B4302-0E5F-440E-844D-0849C68C6550}" type="slidenum">
              <a:rPr lang="en-US" smtClean="0"/>
              <a:pPr>
                <a:defRPr/>
              </a:pPr>
              <a:t>‹#›</a:t>
            </a:fld>
            <a:endParaRPr lang="en-US"/>
          </a:p>
        </p:txBody>
      </p:sp>
    </p:spTree>
    <p:extLst>
      <p:ext uri="{BB962C8B-B14F-4D97-AF65-F5344CB8AC3E}">
        <p14:creationId xmlns:p14="http://schemas.microsoft.com/office/powerpoint/2010/main" val="398284142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28700" y="685800"/>
            <a:ext cx="72009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28700" y="2340230"/>
            <a:ext cx="3335840"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028700" y="3305208"/>
            <a:ext cx="3335839"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93760" y="2349754"/>
            <a:ext cx="3335840"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893760" y="3305208"/>
            <a:ext cx="3335840"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ECD1BB44-41E4-4A0E-8F2D-F30DF3BB635A}" type="slidenum">
              <a:rPr lang="en-US" smtClean="0"/>
              <a:pPr>
                <a:defRPr/>
              </a:pPr>
              <a:t>‹#›</a:t>
            </a:fld>
            <a:endParaRPr lang="en-US"/>
          </a:p>
        </p:txBody>
      </p:sp>
    </p:spTree>
    <p:extLst>
      <p:ext uri="{BB962C8B-B14F-4D97-AF65-F5344CB8AC3E}">
        <p14:creationId xmlns:p14="http://schemas.microsoft.com/office/powerpoint/2010/main" val="126438691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D8AF4596-5670-4138-BE30-CEEC7A5C2883}" type="slidenum">
              <a:rPr lang="en-US" smtClean="0"/>
              <a:pPr>
                <a:defRPr/>
              </a:pPr>
              <a:t>‹#›</a:t>
            </a:fld>
            <a:endParaRPr lang="en-US"/>
          </a:p>
        </p:txBody>
      </p:sp>
    </p:spTree>
    <p:extLst>
      <p:ext uri="{BB962C8B-B14F-4D97-AF65-F5344CB8AC3E}">
        <p14:creationId xmlns:p14="http://schemas.microsoft.com/office/powerpoint/2010/main" val="28205251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477BE7A7-04DE-4C8B-A250-EED553A05004}" type="slidenum">
              <a:rPr lang="en-US" smtClean="0"/>
              <a:pPr>
                <a:defRPr/>
              </a:pPr>
              <a:t>‹#›</a:t>
            </a:fld>
            <a:endParaRPr lang="en-US"/>
          </a:p>
        </p:txBody>
      </p:sp>
    </p:spTree>
    <p:extLst>
      <p:ext uri="{BB962C8B-B14F-4D97-AF65-F5344CB8AC3E}">
        <p14:creationId xmlns:p14="http://schemas.microsoft.com/office/powerpoint/2010/main" val="17490129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8">
            <a:lum bright="70000" contrast="-70000"/>
            <a:extLst>
              <a:ext uri="{28A0092B-C50C-407E-A947-70E740481C1C}">
                <a14:useLocalDpi xmlns:a14="http://schemas.microsoft.com/office/drawing/2010/main" val="0"/>
              </a:ext>
            </a:extLst>
          </a:blip>
          <a:stretch>
            <a:fillRect/>
          </a:stretch>
        </p:blipFill>
        <p:spPr>
          <a:xfrm>
            <a:off x="1295400" y="-14161"/>
            <a:ext cx="6851149" cy="6858000"/>
          </a:xfrm>
          <a:prstGeom prst="rect">
            <a:avLst/>
          </a:prstGeom>
        </p:spPr>
      </p:pic>
      <p:sp>
        <p:nvSpPr>
          <p:cNvPr id="2" name="Title Placeholder 1"/>
          <p:cNvSpPr>
            <a:spLocks noGrp="1"/>
          </p:cNvSpPr>
          <p:nvPr>
            <p:ph type="title"/>
          </p:nvPr>
        </p:nvSpPr>
        <p:spPr>
          <a:xfrm>
            <a:off x="1028700" y="685800"/>
            <a:ext cx="7200900" cy="148590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1028700" y="2286000"/>
            <a:ext cx="7200900" cy="35814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042987" y="6453386"/>
            <a:ext cx="903429" cy="404614"/>
          </a:xfrm>
          <a:prstGeom prst="rect">
            <a:avLst/>
          </a:prstGeom>
        </p:spPr>
        <p:txBody>
          <a:bodyPr vert="horz" lIns="91440" tIns="45720" rIns="91440" bIns="45720" rtlCol="0" anchor="ctr"/>
          <a:lstStyle>
            <a:lvl1pPr algn="l">
              <a:defRPr sz="1000" baseline="0">
                <a:solidFill>
                  <a:schemeClr val="tx2"/>
                </a:solidFill>
              </a:defRPr>
            </a:lvl1pPr>
          </a:lstStyle>
          <a:p>
            <a:pPr>
              <a:defRPr/>
            </a:pPr>
            <a:endParaRPr lang="en-US"/>
          </a:p>
        </p:txBody>
      </p:sp>
      <p:sp>
        <p:nvSpPr>
          <p:cNvPr id="5" name="Footer Placeholder 4"/>
          <p:cNvSpPr>
            <a:spLocks noGrp="1"/>
          </p:cNvSpPr>
          <p:nvPr>
            <p:ph type="ftr" sz="quarter" idx="3"/>
          </p:nvPr>
        </p:nvSpPr>
        <p:spPr>
          <a:xfrm>
            <a:off x="2170173" y="6453386"/>
            <a:ext cx="4710623" cy="404614"/>
          </a:xfrm>
          <a:prstGeom prst="rect">
            <a:avLst/>
          </a:prstGeom>
        </p:spPr>
        <p:txBody>
          <a:bodyPr vert="horz" lIns="91440" tIns="45720" rIns="91440" bIns="45720" rtlCol="0" anchor="ctr"/>
          <a:lstStyle>
            <a:lvl1pPr algn="l">
              <a:defRPr sz="1000" baseline="0">
                <a:solidFill>
                  <a:schemeClr val="tx2"/>
                </a:solidFill>
              </a:defRPr>
            </a:lvl1pPr>
          </a:lstStyle>
          <a:p>
            <a:pPr>
              <a:defRPr/>
            </a:pPr>
            <a:endParaRPr lang="en-US" dirty="0"/>
          </a:p>
        </p:txBody>
      </p:sp>
      <p:sp>
        <p:nvSpPr>
          <p:cNvPr id="6" name="Slide Number Placeholder 5"/>
          <p:cNvSpPr>
            <a:spLocks noGrp="1"/>
          </p:cNvSpPr>
          <p:nvPr>
            <p:ph type="sldNum" sz="quarter" idx="4"/>
          </p:nvPr>
        </p:nvSpPr>
        <p:spPr>
          <a:xfrm>
            <a:off x="7104552" y="6453386"/>
            <a:ext cx="1197219" cy="404614"/>
          </a:xfrm>
          <a:prstGeom prst="rect">
            <a:avLst/>
          </a:prstGeom>
        </p:spPr>
        <p:txBody>
          <a:bodyPr vert="horz" lIns="91440" tIns="45720" rIns="91440" bIns="45720" rtlCol="0" anchor="ctr"/>
          <a:lstStyle>
            <a:lvl1pPr algn="r">
              <a:defRPr sz="1000" baseline="0">
                <a:solidFill>
                  <a:schemeClr val="tx2"/>
                </a:solidFill>
              </a:defRPr>
            </a:lvl1pPr>
          </a:lstStyle>
          <a:p>
            <a:pPr>
              <a:defRPr/>
            </a:pPr>
            <a:fld id="{C2BB392A-C613-408E-A21F-39035E359207}" type="slidenum">
              <a:rPr lang="en-US" smtClean="0"/>
              <a:pPr>
                <a:defRPr/>
              </a:pPr>
              <a:t>‹#›</a:t>
            </a:fld>
            <a:endParaRPr lang="en-US"/>
          </a:p>
        </p:txBody>
      </p:sp>
      <p:sp>
        <p:nvSpPr>
          <p:cNvPr id="9" name="Rectangle 8"/>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title="Side bar"/>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833024274"/>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50" r:id="rId3"/>
    <p:sldLayoutId id="2147483851" r:id="rId4"/>
    <p:sldLayoutId id="2147483852" r:id="rId5"/>
    <p:sldLayoutId id="2147483853" r:id="rId6"/>
  </p:sldLayoutIdLs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txStyles>
    <p:titleStyle>
      <a:lvl1pPr algn="l" defTabSz="6858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912">
          <p15:clr>
            <a:srgbClr val="F26B43"/>
          </p15:clr>
        </p15:guide>
        <p15:guide id="2" pos="936">
          <p15:clr>
            <a:srgbClr val="F26B43"/>
          </p15:clr>
        </p15:guide>
        <p15:guide id="3" pos="864">
          <p15:clr>
            <a:srgbClr val="F26B43"/>
          </p15:clr>
        </p15:guide>
        <p15:guide id="4" orient="horz" pos="1368">
          <p15:clr>
            <a:srgbClr val="F26B43"/>
          </p15:clr>
        </p15:guide>
        <p15:guide id="5"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5184">
          <p15:clr>
            <a:srgbClr val="F26B43"/>
          </p15:clr>
        </p15:guide>
        <p15:guide id="10" pos="702">
          <p15:clr>
            <a:srgbClr val="F26B43"/>
          </p15:clr>
        </p15:guide>
        <p15:guide id="11" pos="64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FE1E4-4B8D-430E-9C04-B80547893521}"/>
              </a:ext>
            </a:extLst>
          </p:cNvPr>
          <p:cNvSpPr>
            <a:spLocks noGrp="1"/>
          </p:cNvSpPr>
          <p:nvPr>
            <p:ph type="title"/>
          </p:nvPr>
        </p:nvSpPr>
        <p:spPr/>
        <p:txBody>
          <a:bodyPr>
            <a:normAutofit fontScale="90000"/>
          </a:bodyPr>
          <a:lstStyle/>
          <a:p>
            <a:r>
              <a:rPr lang="en-US" dirty="0"/>
              <a:t>Hate Crimes</a:t>
            </a:r>
            <a:br>
              <a:rPr lang="en-US" dirty="0"/>
            </a:br>
            <a:br>
              <a:rPr lang="en-US" dirty="0"/>
            </a:br>
            <a:r>
              <a:rPr lang="en-US" sz="2000" dirty="0"/>
              <a:t>NMLEA Accreditation Number</a:t>
            </a:r>
            <a:r>
              <a:rPr lang="en-US" sz="2000"/>
              <a:t>: NM220006</a:t>
            </a:r>
            <a:endParaRPr lang="en-US" sz="2000" dirty="0"/>
          </a:p>
        </p:txBody>
      </p:sp>
      <p:pic>
        <p:nvPicPr>
          <p:cNvPr id="1028" name="Picture 4" descr="Image result for hate crimes free pictures">
            <a:extLst>
              <a:ext uri="{FF2B5EF4-FFF2-40B4-BE49-F238E27FC236}">
                <a16:creationId xmlns:a16="http://schemas.microsoft.com/office/drawing/2014/main" id="{ACEEAE79-265D-4CBA-B88E-EF31E42EDC2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601" y="2362200"/>
            <a:ext cx="8534400"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182562"/>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a:xfrm>
            <a:off x="533400" y="228600"/>
            <a:ext cx="8229600" cy="1219200"/>
          </a:xfrm>
        </p:spPr>
        <p:txBody>
          <a:bodyPr anchor="ctr">
            <a:normAutofit/>
          </a:bodyPr>
          <a:lstStyle/>
          <a:p>
            <a:pPr algn="ctr" eaLnBrk="1" hangingPunct="1">
              <a:lnSpc>
                <a:spcPct val="65000"/>
              </a:lnSpc>
              <a:defRPr/>
            </a:pPr>
            <a:r>
              <a:rPr lang="en-US" sz="4000" b="1" u="sng" dirty="0"/>
              <a:t>WHAT DO YOU THINK OF WHEN </a:t>
            </a:r>
            <a:br>
              <a:rPr lang="en-US" sz="4000" b="1" u="sng" dirty="0"/>
            </a:br>
            <a:r>
              <a:rPr lang="en-US" sz="4000" b="1" u="sng" dirty="0"/>
              <a:t>YOU THINK OF HATE CRIMES</a:t>
            </a:r>
            <a:r>
              <a:rPr lang="en-US" sz="6000" dirty="0"/>
              <a:t> </a:t>
            </a:r>
          </a:p>
        </p:txBody>
      </p:sp>
      <p:sp>
        <p:nvSpPr>
          <p:cNvPr id="212995" name="Rectangle 3"/>
          <p:cNvSpPr>
            <a:spLocks noGrp="1" noChangeArrowheads="1"/>
          </p:cNvSpPr>
          <p:nvPr>
            <p:ph idx="1"/>
          </p:nvPr>
        </p:nvSpPr>
        <p:spPr>
          <a:xfrm>
            <a:off x="457200" y="1600200"/>
            <a:ext cx="8229600" cy="4114800"/>
          </a:xfrm>
        </p:spPr>
        <p:txBody>
          <a:bodyPr>
            <a:normAutofit/>
          </a:bodyPr>
          <a:lstStyle/>
          <a:p>
            <a:pPr eaLnBrk="1" hangingPunct="1">
              <a:lnSpc>
                <a:spcPct val="90000"/>
              </a:lnSpc>
              <a:defRPr/>
            </a:pPr>
            <a:r>
              <a:rPr lang="en-US" sz="2800" dirty="0"/>
              <a:t>White supremacists and Neo-Nazis attacking African-Americans or Jews.  </a:t>
            </a:r>
          </a:p>
          <a:p>
            <a:pPr eaLnBrk="1" hangingPunct="1">
              <a:lnSpc>
                <a:spcPct val="90000"/>
              </a:lnSpc>
              <a:defRPr/>
            </a:pPr>
            <a:r>
              <a:rPr lang="en-US" sz="2800" dirty="0"/>
              <a:t>We may recall a cross burning or headstones turned over in a Jewish cemetery?</a:t>
            </a:r>
          </a:p>
          <a:p>
            <a:pPr eaLnBrk="1" hangingPunct="1">
              <a:lnSpc>
                <a:spcPct val="90000"/>
              </a:lnSpc>
              <a:defRPr/>
            </a:pPr>
            <a:r>
              <a:rPr lang="en-US" sz="2800" dirty="0"/>
              <a:t>We may also think of teenagers beating up someone because he/she is gay. </a:t>
            </a:r>
          </a:p>
          <a:p>
            <a:pPr eaLnBrk="1" hangingPunct="1">
              <a:lnSpc>
                <a:spcPct val="90000"/>
              </a:lnSpc>
              <a:defRPr/>
            </a:pPr>
            <a:r>
              <a:rPr lang="en-US" sz="2800" dirty="0"/>
              <a:t>Any group can be involved in a hate crime.  No group has a monopoly on hate crimes; anyone can be a victim of a hate crime.  Examples? </a:t>
            </a:r>
          </a:p>
          <a:p>
            <a:pPr eaLnBrk="1" hangingPunct="1">
              <a:lnSpc>
                <a:spcPct val="90000"/>
              </a:lnSpc>
              <a:defRPr/>
            </a:pPr>
            <a:endParaRPr lang="en-US" sz="2800" dirty="0"/>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17090" name="Rectangle 2"/>
          <p:cNvSpPr>
            <a:spLocks noGrp="1" noChangeArrowheads="1"/>
          </p:cNvSpPr>
          <p:nvPr>
            <p:ph type="title"/>
          </p:nvPr>
        </p:nvSpPr>
        <p:spPr>
          <a:xfrm>
            <a:off x="1066800" y="221411"/>
            <a:ext cx="7200900" cy="1295400"/>
          </a:xfrm>
        </p:spPr>
        <p:txBody>
          <a:bodyPr>
            <a:normAutofit/>
          </a:bodyPr>
          <a:lstStyle/>
          <a:p>
            <a:pPr algn="ctr" eaLnBrk="1" hangingPunct="1">
              <a:defRPr/>
            </a:pPr>
            <a:r>
              <a:rPr lang="en-US" sz="3600" b="1" u="sng" dirty="0"/>
              <a:t>SCOTUS ON HATE CRIMES </a:t>
            </a:r>
            <a:br>
              <a:rPr lang="en-US" sz="3600" b="1" u="sng" dirty="0"/>
            </a:br>
            <a:r>
              <a:rPr lang="en-US" sz="3600" b="1" u="sng" dirty="0"/>
              <a:t>AND FREE SPEECH</a:t>
            </a:r>
            <a:r>
              <a:rPr lang="en-US" sz="4800" b="1" dirty="0"/>
              <a:t> </a:t>
            </a:r>
          </a:p>
        </p:txBody>
      </p:sp>
      <p:sp>
        <p:nvSpPr>
          <p:cNvPr id="217091" name="Rectangle 3"/>
          <p:cNvSpPr>
            <a:spLocks noGrp="1" noChangeArrowheads="1"/>
          </p:cNvSpPr>
          <p:nvPr>
            <p:ph idx="1"/>
          </p:nvPr>
        </p:nvSpPr>
        <p:spPr>
          <a:xfrm>
            <a:off x="762000" y="1524000"/>
            <a:ext cx="7962900" cy="4724400"/>
          </a:xfrm>
        </p:spPr>
        <p:txBody>
          <a:bodyPr>
            <a:noAutofit/>
          </a:bodyPr>
          <a:lstStyle/>
          <a:p>
            <a:pPr eaLnBrk="1" hangingPunct="1">
              <a:lnSpc>
                <a:spcPct val="80000"/>
              </a:lnSpc>
              <a:defRPr/>
            </a:pPr>
            <a:r>
              <a:rPr lang="en-US" sz="2800" dirty="0"/>
              <a:t>A group of young black men beat a white boy into a coma after watching a racially charged movie.  </a:t>
            </a:r>
          </a:p>
          <a:p>
            <a:pPr eaLnBrk="1" hangingPunct="1">
              <a:lnSpc>
                <a:spcPct val="80000"/>
              </a:lnSpc>
              <a:defRPr/>
            </a:pPr>
            <a:r>
              <a:rPr lang="en-US" sz="2800" dirty="0"/>
              <a:t>Mr. Mitchell said, “Do you all feel hyped up to move on some white people?” </a:t>
            </a:r>
          </a:p>
          <a:p>
            <a:pPr eaLnBrk="1" hangingPunct="1">
              <a:lnSpc>
                <a:spcPct val="80000"/>
              </a:lnSpc>
              <a:defRPr/>
            </a:pPr>
            <a:r>
              <a:rPr lang="en-US" sz="2800" dirty="0"/>
              <a:t>Mitchell was charged with a hate crime and his sentence was enhanced. </a:t>
            </a:r>
          </a:p>
          <a:p>
            <a:pPr eaLnBrk="1" hangingPunct="1">
              <a:lnSpc>
                <a:spcPct val="80000"/>
              </a:lnSpc>
              <a:defRPr/>
            </a:pPr>
            <a:r>
              <a:rPr lang="en-US" sz="2800" dirty="0"/>
              <a:t>Supreme Court said the hate crime statute did not pose a threat to the first amendment. </a:t>
            </a:r>
          </a:p>
          <a:p>
            <a:pPr eaLnBrk="1" hangingPunct="1">
              <a:lnSpc>
                <a:spcPct val="80000"/>
              </a:lnSpc>
              <a:defRPr/>
            </a:pPr>
            <a:r>
              <a:rPr lang="en-US" sz="2800" dirty="0"/>
              <a:t>If violence is committed against another because that person belongs to a certain group, he has committed a hate crime.  </a:t>
            </a:r>
          </a:p>
          <a:p>
            <a:pPr eaLnBrk="1" hangingPunct="1">
              <a:lnSpc>
                <a:spcPct val="80000"/>
              </a:lnSpc>
              <a:defRPr/>
            </a:pPr>
            <a:r>
              <a:rPr lang="en-US" sz="2800" dirty="0"/>
              <a:t>Conviction upheld.  </a:t>
            </a:r>
            <a:r>
              <a:rPr lang="en-US" sz="2800" u="sng" dirty="0"/>
              <a:t>Wisconsin v. Mitchell</a:t>
            </a:r>
            <a:r>
              <a:rPr lang="en-US" sz="2800" dirty="0"/>
              <a:t> (1993) </a:t>
            </a:r>
          </a:p>
          <a:p>
            <a:pPr eaLnBrk="1" hangingPunct="1">
              <a:lnSpc>
                <a:spcPct val="80000"/>
              </a:lnSpc>
              <a:defRPr/>
            </a:pPr>
            <a:endParaRPr lang="en-US" sz="28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7091">
                                            <p:txEl>
                                              <p:pRg st="0" end="0"/>
                                            </p:txEl>
                                          </p:spTgt>
                                        </p:tgtEl>
                                        <p:attrNameLst>
                                          <p:attrName>style.visibility</p:attrName>
                                        </p:attrNameLst>
                                      </p:cBhvr>
                                      <p:to>
                                        <p:strVal val="visible"/>
                                      </p:to>
                                    </p:set>
                                    <p:animEffect transition="in" filter="fade">
                                      <p:cBhvr>
                                        <p:cTn id="7" dur="500"/>
                                        <p:tgtEl>
                                          <p:spTgt spid="21709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17091">
                                            <p:txEl>
                                              <p:pRg st="1" end="1"/>
                                            </p:txEl>
                                          </p:spTgt>
                                        </p:tgtEl>
                                        <p:attrNameLst>
                                          <p:attrName>style.visibility</p:attrName>
                                        </p:attrNameLst>
                                      </p:cBhvr>
                                      <p:to>
                                        <p:strVal val="visible"/>
                                      </p:to>
                                    </p:set>
                                    <p:animEffect transition="in" filter="fade">
                                      <p:cBhvr>
                                        <p:cTn id="10" dur="500"/>
                                        <p:tgtEl>
                                          <p:spTgt spid="217091">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17091">
                                            <p:txEl>
                                              <p:pRg st="2" end="2"/>
                                            </p:txEl>
                                          </p:spTgt>
                                        </p:tgtEl>
                                        <p:attrNameLst>
                                          <p:attrName>style.visibility</p:attrName>
                                        </p:attrNameLst>
                                      </p:cBhvr>
                                      <p:to>
                                        <p:strVal val="visible"/>
                                      </p:to>
                                    </p:set>
                                    <p:animEffect transition="in" filter="fade">
                                      <p:cBhvr>
                                        <p:cTn id="13" dur="500"/>
                                        <p:tgtEl>
                                          <p:spTgt spid="217091">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217091">
                                            <p:txEl>
                                              <p:pRg st="0" end="0"/>
                                            </p:txEl>
                                          </p:spTgt>
                                        </p:tgtEl>
                                      </p:cBhvr>
                                    </p:animEffect>
                                    <p:set>
                                      <p:cBhvr>
                                        <p:cTn id="18" dur="1" fill="hold">
                                          <p:stCondLst>
                                            <p:cond delay="499"/>
                                          </p:stCondLst>
                                        </p:cTn>
                                        <p:tgtEl>
                                          <p:spTgt spid="217091">
                                            <p:txEl>
                                              <p:pRg st="0" end="0"/>
                                            </p:txEl>
                                          </p:spTgt>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217091">
                                            <p:txEl>
                                              <p:pRg st="1" end="1"/>
                                            </p:txEl>
                                          </p:spTgt>
                                        </p:tgtEl>
                                      </p:cBhvr>
                                    </p:animEffect>
                                    <p:set>
                                      <p:cBhvr>
                                        <p:cTn id="21" dur="1" fill="hold">
                                          <p:stCondLst>
                                            <p:cond delay="499"/>
                                          </p:stCondLst>
                                        </p:cTn>
                                        <p:tgtEl>
                                          <p:spTgt spid="217091">
                                            <p:txEl>
                                              <p:pRg st="1" end="1"/>
                                            </p:txEl>
                                          </p:spTgt>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217091">
                                            <p:txEl>
                                              <p:pRg st="2" end="2"/>
                                            </p:txEl>
                                          </p:spTgt>
                                        </p:tgtEl>
                                      </p:cBhvr>
                                    </p:animEffect>
                                    <p:set>
                                      <p:cBhvr>
                                        <p:cTn id="24" dur="1" fill="hold">
                                          <p:stCondLst>
                                            <p:cond delay="499"/>
                                          </p:stCondLst>
                                        </p:cTn>
                                        <p:tgtEl>
                                          <p:spTgt spid="217091">
                                            <p:txEl>
                                              <p:pRg st="2" end="2"/>
                                            </p:txEl>
                                          </p:spTgt>
                                        </p:tgtEl>
                                        <p:attrNameLst>
                                          <p:attrName>style.visibility</p:attrName>
                                        </p:attrNameLst>
                                      </p:cBhvr>
                                      <p:to>
                                        <p:strVal val="hidden"/>
                                      </p:to>
                                    </p:set>
                                  </p:childTnLst>
                                </p:cTn>
                              </p:par>
                              <p:par>
                                <p:cTn id="25" presetID="10" presetClass="entr" presetSubtype="0" fill="hold" nodeType="withEffect">
                                  <p:stCondLst>
                                    <p:cond delay="0"/>
                                  </p:stCondLst>
                                  <p:childTnLst>
                                    <p:set>
                                      <p:cBhvr>
                                        <p:cTn id="26" dur="1" fill="hold">
                                          <p:stCondLst>
                                            <p:cond delay="0"/>
                                          </p:stCondLst>
                                        </p:cTn>
                                        <p:tgtEl>
                                          <p:spTgt spid="217091">
                                            <p:txEl>
                                              <p:pRg st="3" end="3"/>
                                            </p:txEl>
                                          </p:spTgt>
                                        </p:tgtEl>
                                        <p:attrNameLst>
                                          <p:attrName>style.visibility</p:attrName>
                                        </p:attrNameLst>
                                      </p:cBhvr>
                                      <p:to>
                                        <p:strVal val="visible"/>
                                      </p:to>
                                    </p:set>
                                    <p:animEffect transition="in" filter="fade">
                                      <p:cBhvr>
                                        <p:cTn id="27" dur="500"/>
                                        <p:tgtEl>
                                          <p:spTgt spid="217091">
                                            <p:txEl>
                                              <p:pRg st="3" end="3"/>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217091">
                                            <p:txEl>
                                              <p:pRg st="4" end="4"/>
                                            </p:txEl>
                                          </p:spTgt>
                                        </p:tgtEl>
                                        <p:attrNameLst>
                                          <p:attrName>style.visibility</p:attrName>
                                        </p:attrNameLst>
                                      </p:cBhvr>
                                      <p:to>
                                        <p:strVal val="visible"/>
                                      </p:to>
                                    </p:set>
                                    <p:animEffect transition="in" filter="fade">
                                      <p:cBhvr>
                                        <p:cTn id="30" dur="500"/>
                                        <p:tgtEl>
                                          <p:spTgt spid="217091">
                                            <p:txEl>
                                              <p:pRg st="4" end="4"/>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217091">
                                            <p:txEl>
                                              <p:pRg st="5" end="5"/>
                                            </p:txEl>
                                          </p:spTgt>
                                        </p:tgtEl>
                                        <p:attrNameLst>
                                          <p:attrName>style.visibility</p:attrName>
                                        </p:attrNameLst>
                                      </p:cBhvr>
                                      <p:to>
                                        <p:strVal val="visible"/>
                                      </p:to>
                                    </p:set>
                                    <p:animEffect transition="in" filter="fade">
                                      <p:cBhvr>
                                        <p:cTn id="33" dur="500"/>
                                        <p:tgtEl>
                                          <p:spTgt spid="21709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18114" name="Rectangle 2"/>
          <p:cNvSpPr>
            <a:spLocks noGrp="1" noChangeArrowheads="1"/>
          </p:cNvSpPr>
          <p:nvPr>
            <p:ph type="title"/>
          </p:nvPr>
        </p:nvSpPr>
        <p:spPr>
          <a:xfrm>
            <a:off x="762000" y="304800"/>
            <a:ext cx="8077200" cy="990600"/>
          </a:xfrm>
        </p:spPr>
        <p:txBody>
          <a:bodyPr anchor="ctr">
            <a:noAutofit/>
          </a:bodyPr>
          <a:lstStyle/>
          <a:p>
            <a:pPr algn="ctr" eaLnBrk="1" hangingPunct="1">
              <a:defRPr/>
            </a:pPr>
            <a:r>
              <a:rPr lang="en-US" sz="3600" b="1" dirty="0"/>
              <a:t>THE PURPOSE OF HATE </a:t>
            </a:r>
            <a:br>
              <a:rPr lang="en-US" sz="3600" b="1" dirty="0"/>
            </a:br>
            <a:r>
              <a:rPr lang="en-US" sz="3600" b="1" dirty="0"/>
              <a:t>CRIME LEGISLATION</a:t>
            </a:r>
            <a:endParaRPr lang="en-US" sz="4800" dirty="0"/>
          </a:p>
        </p:txBody>
      </p:sp>
      <p:sp>
        <p:nvSpPr>
          <p:cNvPr id="218115" name="Rectangle 3"/>
          <p:cNvSpPr>
            <a:spLocks noGrp="1" noChangeArrowheads="1"/>
          </p:cNvSpPr>
          <p:nvPr>
            <p:ph idx="1"/>
          </p:nvPr>
        </p:nvSpPr>
        <p:spPr>
          <a:xfrm>
            <a:off x="1028700" y="1676400"/>
            <a:ext cx="7200900" cy="4876800"/>
          </a:xfrm>
        </p:spPr>
        <p:txBody>
          <a:bodyPr>
            <a:normAutofit/>
          </a:bodyPr>
          <a:lstStyle/>
          <a:p>
            <a:pPr eaLnBrk="1" hangingPunct="1">
              <a:defRPr/>
            </a:pPr>
            <a:r>
              <a:rPr lang="en-US" sz="2800" dirty="0"/>
              <a:t>What is the message sent when someone targets a group?</a:t>
            </a:r>
          </a:p>
          <a:p>
            <a:pPr eaLnBrk="1" hangingPunct="1">
              <a:defRPr/>
            </a:pPr>
            <a:r>
              <a:rPr lang="en-US" sz="2800" dirty="0"/>
              <a:t>What is the message sent when authorities don’t take seriously?</a:t>
            </a:r>
          </a:p>
          <a:p>
            <a:pPr eaLnBrk="1" hangingPunct="1">
              <a:defRPr/>
            </a:pPr>
            <a:r>
              <a:rPr lang="en-US" sz="2800" dirty="0"/>
              <a:t>What is the message sent when hate crimes are not prosecuted?</a:t>
            </a:r>
          </a:p>
          <a:p>
            <a:pPr eaLnBrk="1" hangingPunct="1">
              <a:defRPr/>
            </a:pPr>
            <a:r>
              <a:rPr lang="en-US" sz="2800" dirty="0"/>
              <a:t>What is the message sent when society enhances penalties for hate crimes?</a:t>
            </a:r>
          </a:p>
          <a:p>
            <a:pPr eaLnBrk="1" hangingPunct="1">
              <a:defRPr/>
            </a:pPr>
            <a:endParaRPr lang="en-US" sz="28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8114"/>
                                        </p:tgtEl>
                                        <p:attrNameLst>
                                          <p:attrName>style.visibility</p:attrName>
                                        </p:attrNameLst>
                                      </p:cBhvr>
                                      <p:to>
                                        <p:strVal val="visible"/>
                                      </p:to>
                                    </p:set>
                                    <p:animEffect transition="in" filter="fade">
                                      <p:cBhvr>
                                        <p:cTn id="7" dur="2000"/>
                                        <p:tgtEl>
                                          <p:spTgt spid="2181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8115">
                                            <p:txEl>
                                              <p:pRg st="0" end="0"/>
                                            </p:txEl>
                                          </p:spTgt>
                                        </p:tgtEl>
                                        <p:attrNameLst>
                                          <p:attrName>style.visibility</p:attrName>
                                        </p:attrNameLst>
                                      </p:cBhvr>
                                      <p:to>
                                        <p:strVal val="visible"/>
                                      </p:to>
                                    </p:set>
                                    <p:animEffect transition="in" filter="wipe(left)">
                                      <p:cBhvr>
                                        <p:cTn id="12" dur="500"/>
                                        <p:tgtEl>
                                          <p:spTgt spid="2181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18115">
                                            <p:txEl>
                                              <p:pRg st="1" end="1"/>
                                            </p:txEl>
                                          </p:spTgt>
                                        </p:tgtEl>
                                        <p:attrNameLst>
                                          <p:attrName>style.visibility</p:attrName>
                                        </p:attrNameLst>
                                      </p:cBhvr>
                                      <p:to>
                                        <p:strVal val="visible"/>
                                      </p:to>
                                    </p:set>
                                    <p:animEffect transition="in" filter="wipe(left)">
                                      <p:cBhvr>
                                        <p:cTn id="17" dur="500"/>
                                        <p:tgtEl>
                                          <p:spTgt spid="21811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18115">
                                            <p:txEl>
                                              <p:pRg st="2" end="2"/>
                                            </p:txEl>
                                          </p:spTgt>
                                        </p:tgtEl>
                                        <p:attrNameLst>
                                          <p:attrName>style.visibility</p:attrName>
                                        </p:attrNameLst>
                                      </p:cBhvr>
                                      <p:to>
                                        <p:strVal val="visible"/>
                                      </p:to>
                                    </p:set>
                                    <p:animEffect transition="in" filter="wipe(left)">
                                      <p:cBhvr>
                                        <p:cTn id="22" dur="500"/>
                                        <p:tgtEl>
                                          <p:spTgt spid="21811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18115">
                                            <p:txEl>
                                              <p:pRg st="3" end="3"/>
                                            </p:txEl>
                                          </p:spTgt>
                                        </p:tgtEl>
                                        <p:attrNameLst>
                                          <p:attrName>style.visibility</p:attrName>
                                        </p:attrNameLst>
                                      </p:cBhvr>
                                      <p:to>
                                        <p:strVal val="visible"/>
                                      </p:to>
                                    </p:set>
                                    <p:animEffect transition="in" filter="wipe(left)">
                                      <p:cBhvr>
                                        <p:cTn id="27" dur="500"/>
                                        <p:tgtEl>
                                          <p:spTgt spid="2181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114" grpId="0"/>
      <p:bldP spid="218115" grpId="0" build="p"/>
    </p:bldLst>
  </p:timing>
</p:sld>
</file>

<file path=ppt/slides/slide1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0162" name="Rectangle 2"/>
          <p:cNvSpPr>
            <a:spLocks noGrp="1" noChangeArrowheads="1"/>
          </p:cNvSpPr>
          <p:nvPr>
            <p:ph type="title"/>
          </p:nvPr>
        </p:nvSpPr>
        <p:spPr>
          <a:xfrm>
            <a:off x="533400" y="228600"/>
            <a:ext cx="8229600" cy="838200"/>
          </a:xfrm>
        </p:spPr>
        <p:txBody>
          <a:bodyPr>
            <a:noAutofit/>
          </a:bodyPr>
          <a:lstStyle/>
          <a:p>
            <a:pPr eaLnBrk="1" hangingPunct="1">
              <a:defRPr/>
            </a:pPr>
            <a:r>
              <a:rPr lang="en-US" sz="3600" b="1" u="sng" dirty="0"/>
              <a:t>UNDERSTANDING HATE CRIMES - NM STATUTE ON HATE CRIMES</a:t>
            </a:r>
            <a:endParaRPr lang="en-US" sz="7200" dirty="0"/>
          </a:p>
        </p:txBody>
      </p:sp>
      <p:sp>
        <p:nvSpPr>
          <p:cNvPr id="220163" name="Rectangle 3"/>
          <p:cNvSpPr>
            <a:spLocks noGrp="1" noChangeArrowheads="1"/>
          </p:cNvSpPr>
          <p:nvPr>
            <p:ph idx="1"/>
          </p:nvPr>
        </p:nvSpPr>
        <p:spPr>
          <a:xfrm>
            <a:off x="457200" y="1676400"/>
            <a:ext cx="8229600" cy="4648200"/>
          </a:xfrm>
        </p:spPr>
        <p:txBody>
          <a:bodyPr>
            <a:noAutofit/>
          </a:bodyPr>
          <a:lstStyle/>
          <a:p>
            <a:pPr eaLnBrk="1" hangingPunct="1">
              <a:lnSpc>
                <a:spcPct val="80000"/>
              </a:lnSpc>
              <a:defRPr/>
            </a:pPr>
            <a:r>
              <a:rPr lang="en-US" sz="2800" dirty="0"/>
              <a:t>As used in the Hate Crimes Act (NMSA 1978, Section 31-18-B-1), “motivated by hate” means the commission of a crime with the intent to commit the crime because of the actual or perceived race, religion, color, national origin, ancestry, age, handicapped status, gender, sexual orientation or gender identity of the victim, whether or not the offender’s belief or perception was correct. </a:t>
            </a:r>
          </a:p>
          <a:p>
            <a:pPr marL="0" indent="0" eaLnBrk="1" hangingPunct="1">
              <a:lnSpc>
                <a:spcPct val="80000"/>
              </a:lnSpc>
              <a:buNone/>
              <a:defRPr/>
            </a:pPr>
            <a:endParaRPr lang="en-US" sz="2800" dirty="0"/>
          </a:p>
          <a:p>
            <a:pPr eaLnBrk="1" hangingPunct="1">
              <a:lnSpc>
                <a:spcPct val="80000"/>
              </a:lnSpc>
              <a:defRPr/>
            </a:pPr>
            <a:r>
              <a:rPr lang="en-US" sz="2800" dirty="0"/>
              <a:t>Three words are important: “Motivated by hate.” </a:t>
            </a:r>
          </a:p>
          <a:p>
            <a:pPr eaLnBrk="1" hangingPunct="1">
              <a:lnSpc>
                <a:spcPct val="80000"/>
              </a:lnSpc>
              <a:defRPr/>
            </a:pPr>
            <a:endParaRPr lang="en-US" sz="2800"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0162"/>
                                        </p:tgtEl>
                                        <p:attrNameLst>
                                          <p:attrName>style.visibility</p:attrName>
                                        </p:attrNameLst>
                                      </p:cBhvr>
                                      <p:to>
                                        <p:strVal val="visible"/>
                                      </p:to>
                                    </p:set>
                                    <p:animEffect transition="in" filter="fade">
                                      <p:cBhvr>
                                        <p:cTn id="7" dur="2000"/>
                                        <p:tgtEl>
                                          <p:spTgt spid="22016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0163"/>
                                        </p:tgtEl>
                                        <p:attrNameLst>
                                          <p:attrName>style.visibility</p:attrName>
                                        </p:attrNameLst>
                                      </p:cBhvr>
                                      <p:to>
                                        <p:strVal val="visible"/>
                                      </p:to>
                                    </p:set>
                                    <p:animEffect transition="in" filter="fade">
                                      <p:cBhvr>
                                        <p:cTn id="10" dur="2000"/>
                                        <p:tgtEl>
                                          <p:spTgt spid="220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162" grpId="0"/>
      <p:bldP spid="220163"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1186" name="Rectangle 2"/>
          <p:cNvSpPr>
            <a:spLocks noGrp="1" noChangeArrowheads="1"/>
          </p:cNvSpPr>
          <p:nvPr>
            <p:ph type="title"/>
          </p:nvPr>
        </p:nvSpPr>
        <p:spPr>
          <a:xfrm>
            <a:off x="914400" y="304800"/>
            <a:ext cx="7696200" cy="838200"/>
          </a:xfrm>
        </p:spPr>
        <p:txBody>
          <a:bodyPr>
            <a:noAutofit/>
          </a:bodyPr>
          <a:lstStyle/>
          <a:p>
            <a:pPr eaLnBrk="1" hangingPunct="1">
              <a:defRPr/>
            </a:pPr>
            <a:r>
              <a:rPr lang="en-US" sz="4000" b="1" u="sng" dirty="0"/>
              <a:t>LEGAL – PENALTY ENHANCEMENT</a:t>
            </a:r>
          </a:p>
        </p:txBody>
      </p:sp>
      <p:sp>
        <p:nvSpPr>
          <p:cNvPr id="221187" name="Rectangle 3"/>
          <p:cNvSpPr>
            <a:spLocks noGrp="1" noChangeArrowheads="1"/>
          </p:cNvSpPr>
          <p:nvPr>
            <p:ph idx="1"/>
          </p:nvPr>
        </p:nvSpPr>
        <p:spPr>
          <a:xfrm>
            <a:off x="914400" y="1905000"/>
            <a:ext cx="8001000" cy="3581400"/>
          </a:xfrm>
        </p:spPr>
        <p:txBody>
          <a:bodyPr>
            <a:noAutofit/>
          </a:bodyPr>
          <a:lstStyle/>
          <a:p>
            <a:pPr eaLnBrk="1" hangingPunct="1">
              <a:buFont typeface="Symbol" pitchFamily="18" charset="2"/>
              <a:buChar char=""/>
              <a:defRPr/>
            </a:pPr>
            <a:r>
              <a:rPr lang="en-US" sz="3200" dirty="0"/>
              <a:t>Hate crime is not a separate, distinct crime.  It goes to sentencing.  An offender’s sentence can be enhanced if the following is shown:  </a:t>
            </a:r>
          </a:p>
          <a:p>
            <a:pPr eaLnBrk="1" hangingPunct="1">
              <a:buFont typeface="Symbol" pitchFamily="18" charset="2"/>
              <a:buNone/>
              <a:defRPr/>
            </a:pPr>
            <a:endParaRPr lang="en-US" sz="3200" dirty="0"/>
          </a:p>
          <a:p>
            <a:pPr eaLnBrk="1" hangingPunct="1">
              <a:buFont typeface="Symbol" pitchFamily="18" charset="2"/>
              <a:buNone/>
              <a:defRPr/>
            </a:pPr>
            <a:r>
              <a:rPr lang="en-US" sz="3200" dirty="0"/>
              <a:t>		(1) a crime was committed and</a:t>
            </a:r>
          </a:p>
          <a:p>
            <a:pPr eaLnBrk="1" hangingPunct="1">
              <a:buFont typeface="Symbol" pitchFamily="18" charset="2"/>
              <a:buNone/>
              <a:defRPr/>
            </a:pPr>
            <a:r>
              <a:rPr lang="en-US" sz="3200" dirty="0"/>
              <a:t>		(2) it was motivated by hate. </a:t>
            </a:r>
          </a:p>
          <a:p>
            <a:pPr eaLnBrk="1" hangingPunct="1">
              <a:buFont typeface="Wingdings" pitchFamily="2" charset="2"/>
              <a:buNone/>
              <a:defRPr/>
            </a:pPr>
            <a:endParaRPr lang="en-US" sz="3200" dirty="0"/>
          </a:p>
        </p:txBody>
      </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221186"/>
                                        </p:tgtEl>
                                        <p:attrNameLst>
                                          <p:attrName>style.visibility</p:attrName>
                                        </p:attrNameLst>
                                      </p:cBhvr>
                                      <p:to>
                                        <p:strVal val="visible"/>
                                      </p:to>
                                    </p:set>
                                    <p:anim calcmode="lin" valueType="num">
                                      <p:cBhvr>
                                        <p:cTn id="7" dur="1000" fill="hold"/>
                                        <p:tgtEl>
                                          <p:spTgt spid="221186"/>
                                        </p:tgtEl>
                                        <p:attrNameLst>
                                          <p:attrName>ppt_w</p:attrName>
                                        </p:attrNameLst>
                                      </p:cBhvr>
                                      <p:tavLst>
                                        <p:tav tm="0">
                                          <p:val>
                                            <p:strVal val="#ppt_w+.3"/>
                                          </p:val>
                                        </p:tav>
                                        <p:tav tm="100000">
                                          <p:val>
                                            <p:strVal val="#ppt_w"/>
                                          </p:val>
                                        </p:tav>
                                      </p:tavLst>
                                    </p:anim>
                                    <p:anim calcmode="lin" valueType="num">
                                      <p:cBhvr>
                                        <p:cTn id="8" dur="1000" fill="hold"/>
                                        <p:tgtEl>
                                          <p:spTgt spid="221186"/>
                                        </p:tgtEl>
                                        <p:attrNameLst>
                                          <p:attrName>ppt_h</p:attrName>
                                        </p:attrNameLst>
                                      </p:cBhvr>
                                      <p:tavLst>
                                        <p:tav tm="0">
                                          <p:val>
                                            <p:strVal val="#ppt_h"/>
                                          </p:val>
                                        </p:tav>
                                        <p:tav tm="100000">
                                          <p:val>
                                            <p:strVal val="#ppt_h"/>
                                          </p:val>
                                        </p:tav>
                                      </p:tavLst>
                                    </p:anim>
                                    <p:animEffect transition="in" filter="fade">
                                      <p:cBhvr>
                                        <p:cTn id="9" dur="1000"/>
                                        <p:tgtEl>
                                          <p:spTgt spid="221186"/>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221187">
                                            <p:txEl>
                                              <p:pRg st="0" end="0"/>
                                            </p:txEl>
                                          </p:spTgt>
                                        </p:tgtEl>
                                        <p:attrNameLst>
                                          <p:attrName>style.visibility</p:attrName>
                                        </p:attrNameLst>
                                      </p:cBhvr>
                                      <p:to>
                                        <p:strVal val="visible"/>
                                      </p:to>
                                    </p:set>
                                    <p:anim calcmode="lin" valueType="num">
                                      <p:cBhvr>
                                        <p:cTn id="14" dur="1000" fill="hold"/>
                                        <p:tgtEl>
                                          <p:spTgt spid="221187">
                                            <p:txEl>
                                              <p:pRg st="0" end="0"/>
                                            </p:txEl>
                                          </p:spTgt>
                                        </p:tgtEl>
                                        <p:attrNameLst>
                                          <p:attrName>ppt_w</p:attrName>
                                        </p:attrNameLst>
                                      </p:cBhvr>
                                      <p:tavLst>
                                        <p:tav tm="0">
                                          <p:val>
                                            <p:strVal val="#ppt_w+.3"/>
                                          </p:val>
                                        </p:tav>
                                        <p:tav tm="100000">
                                          <p:val>
                                            <p:strVal val="#ppt_w"/>
                                          </p:val>
                                        </p:tav>
                                      </p:tavLst>
                                    </p:anim>
                                    <p:anim calcmode="lin" valueType="num">
                                      <p:cBhvr>
                                        <p:cTn id="15" dur="1000" fill="hold"/>
                                        <p:tgtEl>
                                          <p:spTgt spid="221187">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22118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grpId="0" nodeType="clickEffect">
                                  <p:stCondLst>
                                    <p:cond delay="0"/>
                                  </p:stCondLst>
                                  <p:childTnLst>
                                    <p:set>
                                      <p:cBhvr>
                                        <p:cTn id="20" dur="1" fill="hold">
                                          <p:stCondLst>
                                            <p:cond delay="0"/>
                                          </p:stCondLst>
                                        </p:cTn>
                                        <p:tgtEl>
                                          <p:spTgt spid="221187">
                                            <p:txEl>
                                              <p:pRg st="2" end="2"/>
                                            </p:txEl>
                                          </p:spTgt>
                                        </p:tgtEl>
                                        <p:attrNameLst>
                                          <p:attrName>style.visibility</p:attrName>
                                        </p:attrNameLst>
                                      </p:cBhvr>
                                      <p:to>
                                        <p:strVal val="visible"/>
                                      </p:to>
                                    </p:set>
                                    <p:anim calcmode="lin" valueType="num">
                                      <p:cBhvr>
                                        <p:cTn id="21" dur="1000" fill="hold"/>
                                        <p:tgtEl>
                                          <p:spTgt spid="221187">
                                            <p:txEl>
                                              <p:pRg st="2" end="2"/>
                                            </p:txEl>
                                          </p:spTgt>
                                        </p:tgtEl>
                                        <p:attrNameLst>
                                          <p:attrName>ppt_w</p:attrName>
                                        </p:attrNameLst>
                                      </p:cBhvr>
                                      <p:tavLst>
                                        <p:tav tm="0">
                                          <p:val>
                                            <p:strVal val="#ppt_w+.3"/>
                                          </p:val>
                                        </p:tav>
                                        <p:tav tm="100000">
                                          <p:val>
                                            <p:strVal val="#ppt_w"/>
                                          </p:val>
                                        </p:tav>
                                      </p:tavLst>
                                    </p:anim>
                                    <p:anim calcmode="lin" valueType="num">
                                      <p:cBhvr>
                                        <p:cTn id="22" dur="1000" fill="hold"/>
                                        <p:tgtEl>
                                          <p:spTgt spid="221187">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221187">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0" presetClass="entr" presetSubtype="0" decel="100000" fill="hold" grpId="0" nodeType="clickEffect">
                                  <p:stCondLst>
                                    <p:cond delay="0"/>
                                  </p:stCondLst>
                                  <p:childTnLst>
                                    <p:set>
                                      <p:cBhvr>
                                        <p:cTn id="27" dur="1" fill="hold">
                                          <p:stCondLst>
                                            <p:cond delay="0"/>
                                          </p:stCondLst>
                                        </p:cTn>
                                        <p:tgtEl>
                                          <p:spTgt spid="221187">
                                            <p:txEl>
                                              <p:pRg st="3" end="3"/>
                                            </p:txEl>
                                          </p:spTgt>
                                        </p:tgtEl>
                                        <p:attrNameLst>
                                          <p:attrName>style.visibility</p:attrName>
                                        </p:attrNameLst>
                                      </p:cBhvr>
                                      <p:to>
                                        <p:strVal val="visible"/>
                                      </p:to>
                                    </p:set>
                                    <p:anim calcmode="lin" valueType="num">
                                      <p:cBhvr>
                                        <p:cTn id="28" dur="1000" fill="hold"/>
                                        <p:tgtEl>
                                          <p:spTgt spid="221187">
                                            <p:txEl>
                                              <p:pRg st="3" end="3"/>
                                            </p:txEl>
                                          </p:spTgt>
                                        </p:tgtEl>
                                        <p:attrNameLst>
                                          <p:attrName>ppt_w</p:attrName>
                                        </p:attrNameLst>
                                      </p:cBhvr>
                                      <p:tavLst>
                                        <p:tav tm="0">
                                          <p:val>
                                            <p:strVal val="#ppt_w+.3"/>
                                          </p:val>
                                        </p:tav>
                                        <p:tav tm="100000">
                                          <p:val>
                                            <p:strVal val="#ppt_w"/>
                                          </p:val>
                                        </p:tav>
                                      </p:tavLst>
                                    </p:anim>
                                    <p:anim calcmode="lin" valueType="num">
                                      <p:cBhvr>
                                        <p:cTn id="29" dur="1000" fill="hold"/>
                                        <p:tgtEl>
                                          <p:spTgt spid="221187">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22118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186" grpId="0"/>
      <p:bldP spid="221187" grpId="0" build="p"/>
    </p:bldLst>
  </p:timing>
</p:sld>
</file>

<file path=ppt/slides/slide1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2211" name="Rectangle 3"/>
          <p:cNvSpPr>
            <a:spLocks noGrp="1" noChangeArrowheads="1"/>
          </p:cNvSpPr>
          <p:nvPr>
            <p:ph idx="1"/>
          </p:nvPr>
        </p:nvSpPr>
        <p:spPr>
          <a:xfrm>
            <a:off x="533400" y="609600"/>
            <a:ext cx="8458200" cy="6629400"/>
          </a:xfrm>
        </p:spPr>
        <p:txBody>
          <a:bodyPr>
            <a:noAutofit/>
          </a:bodyPr>
          <a:lstStyle/>
          <a:p>
            <a:pPr eaLnBrk="1" hangingPunct="1">
              <a:lnSpc>
                <a:spcPct val="90000"/>
              </a:lnSpc>
              <a:buFont typeface="Wingdings" pitchFamily="2" charset="2"/>
              <a:buNone/>
              <a:defRPr/>
            </a:pPr>
            <a:r>
              <a:rPr lang="en-US" sz="3600" b="1" u="sng" dirty="0"/>
              <a:t>EXAMPLES: </a:t>
            </a:r>
          </a:p>
          <a:p>
            <a:pPr eaLnBrk="1" hangingPunct="1">
              <a:lnSpc>
                <a:spcPct val="90000"/>
              </a:lnSpc>
              <a:buFont typeface="Wingdings" pitchFamily="2" charset="2"/>
              <a:buNone/>
              <a:defRPr/>
            </a:pPr>
            <a:endParaRPr lang="en-US" sz="3600" b="1" u="sng" dirty="0"/>
          </a:p>
          <a:p>
            <a:pPr eaLnBrk="1" hangingPunct="1">
              <a:lnSpc>
                <a:spcPct val="90000"/>
              </a:lnSpc>
              <a:defRPr/>
            </a:pPr>
            <a:r>
              <a:rPr lang="en-US" sz="3000" dirty="0"/>
              <a:t>Crime of Arson + Motivated by Hate = Hate Crime</a:t>
            </a:r>
          </a:p>
          <a:p>
            <a:pPr eaLnBrk="1" hangingPunct="1">
              <a:lnSpc>
                <a:spcPct val="90000"/>
              </a:lnSpc>
              <a:defRPr/>
            </a:pPr>
            <a:endParaRPr lang="en-US" sz="3000" dirty="0"/>
          </a:p>
          <a:p>
            <a:pPr eaLnBrk="1" hangingPunct="1">
              <a:lnSpc>
                <a:spcPct val="90000"/>
              </a:lnSpc>
              <a:defRPr/>
            </a:pPr>
            <a:r>
              <a:rPr lang="en-US" sz="3000" dirty="0"/>
              <a:t>Crime of Battery + Motivated by Hate = Hate Crime</a:t>
            </a:r>
          </a:p>
          <a:p>
            <a:pPr eaLnBrk="1" hangingPunct="1">
              <a:lnSpc>
                <a:spcPct val="90000"/>
              </a:lnSpc>
              <a:defRPr/>
            </a:pPr>
            <a:endParaRPr lang="en-US" sz="3000" dirty="0"/>
          </a:p>
          <a:p>
            <a:pPr eaLnBrk="1" hangingPunct="1">
              <a:lnSpc>
                <a:spcPct val="90000"/>
              </a:lnSpc>
              <a:defRPr/>
            </a:pPr>
            <a:r>
              <a:rPr lang="en-US" sz="3000" dirty="0"/>
              <a:t>Crime of Murder + Motivated by Hate = Hate Crime</a:t>
            </a:r>
          </a:p>
          <a:p>
            <a:pPr eaLnBrk="1" hangingPunct="1">
              <a:lnSpc>
                <a:spcPct val="90000"/>
              </a:lnSpc>
              <a:defRPr/>
            </a:pPr>
            <a:r>
              <a:rPr lang="en-US" sz="3000" dirty="0"/>
              <a:t>Hate crime laws punish not only the criminal act but also the discrimination. </a:t>
            </a:r>
          </a:p>
          <a:p>
            <a:pPr eaLnBrk="1" hangingPunct="1">
              <a:lnSpc>
                <a:spcPct val="90000"/>
              </a:lnSpc>
              <a:defRPr/>
            </a:pPr>
            <a:endParaRPr lang="en-US" sz="28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2211">
                                            <p:txEl>
                                              <p:pRg st="0" end="0"/>
                                            </p:txEl>
                                          </p:spTgt>
                                        </p:tgtEl>
                                        <p:attrNameLst>
                                          <p:attrName>style.visibility</p:attrName>
                                        </p:attrNameLst>
                                      </p:cBhvr>
                                      <p:to>
                                        <p:strVal val="visible"/>
                                      </p:to>
                                    </p:set>
                                    <p:animEffect transition="in" filter="wipe(left)">
                                      <p:cBhvr>
                                        <p:cTn id="7" dur="500"/>
                                        <p:tgtEl>
                                          <p:spTgt spid="2222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2211">
                                            <p:txEl>
                                              <p:pRg st="2" end="2"/>
                                            </p:txEl>
                                          </p:spTgt>
                                        </p:tgtEl>
                                        <p:attrNameLst>
                                          <p:attrName>style.visibility</p:attrName>
                                        </p:attrNameLst>
                                      </p:cBhvr>
                                      <p:to>
                                        <p:strVal val="visible"/>
                                      </p:to>
                                    </p:set>
                                    <p:animEffect transition="in" filter="wipe(left)">
                                      <p:cBhvr>
                                        <p:cTn id="12" dur="500"/>
                                        <p:tgtEl>
                                          <p:spTgt spid="22221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22211">
                                            <p:txEl>
                                              <p:pRg st="4" end="4"/>
                                            </p:txEl>
                                          </p:spTgt>
                                        </p:tgtEl>
                                        <p:attrNameLst>
                                          <p:attrName>style.visibility</p:attrName>
                                        </p:attrNameLst>
                                      </p:cBhvr>
                                      <p:to>
                                        <p:strVal val="visible"/>
                                      </p:to>
                                    </p:set>
                                    <p:animEffect transition="in" filter="wipe(left)">
                                      <p:cBhvr>
                                        <p:cTn id="17" dur="500"/>
                                        <p:tgtEl>
                                          <p:spTgt spid="222211">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22211">
                                            <p:txEl>
                                              <p:pRg st="6" end="6"/>
                                            </p:txEl>
                                          </p:spTgt>
                                        </p:tgtEl>
                                        <p:attrNameLst>
                                          <p:attrName>style.visibility</p:attrName>
                                        </p:attrNameLst>
                                      </p:cBhvr>
                                      <p:to>
                                        <p:strVal val="visible"/>
                                      </p:to>
                                    </p:set>
                                    <p:animEffect transition="in" filter="wipe(left)">
                                      <p:cBhvr>
                                        <p:cTn id="22" dur="500"/>
                                        <p:tgtEl>
                                          <p:spTgt spid="222211">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22211">
                                            <p:txEl>
                                              <p:pRg st="7" end="7"/>
                                            </p:txEl>
                                          </p:spTgt>
                                        </p:tgtEl>
                                        <p:attrNameLst>
                                          <p:attrName>style.visibility</p:attrName>
                                        </p:attrNameLst>
                                      </p:cBhvr>
                                      <p:to>
                                        <p:strVal val="visible"/>
                                      </p:to>
                                    </p:set>
                                    <p:animEffect transition="in" filter="wipe(left)">
                                      <p:cBhvr>
                                        <p:cTn id="27" dur="500"/>
                                        <p:tgtEl>
                                          <p:spTgt spid="22221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211" grpId="0" build="p"/>
    </p:bldLst>
  </p:timing>
</p:sld>
</file>

<file path=ppt/slides/slide1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a:xfrm>
            <a:off x="914400" y="266700"/>
            <a:ext cx="7734300" cy="1485900"/>
          </a:xfrm>
        </p:spPr>
        <p:txBody>
          <a:bodyPr>
            <a:normAutofit/>
          </a:bodyPr>
          <a:lstStyle/>
          <a:p>
            <a:pPr eaLnBrk="1" hangingPunct="1">
              <a:defRPr/>
            </a:pPr>
            <a:r>
              <a:rPr lang="en-US" sz="4000" b="1" u="sng" dirty="0"/>
              <a:t>LEGAL –ADDITIONAL CATEGORIZED</a:t>
            </a:r>
            <a:r>
              <a:rPr lang="en-US" sz="6000" dirty="0"/>
              <a:t> </a:t>
            </a:r>
          </a:p>
        </p:txBody>
      </p:sp>
      <p:sp>
        <p:nvSpPr>
          <p:cNvPr id="223235" name="Rectangle 3"/>
          <p:cNvSpPr>
            <a:spLocks noGrp="1" noChangeArrowheads="1"/>
          </p:cNvSpPr>
          <p:nvPr>
            <p:ph idx="1"/>
          </p:nvPr>
        </p:nvSpPr>
        <p:spPr>
          <a:xfrm>
            <a:off x="1028700" y="1752600"/>
            <a:ext cx="7620000" cy="4876800"/>
          </a:xfrm>
        </p:spPr>
        <p:txBody>
          <a:bodyPr>
            <a:noAutofit/>
          </a:bodyPr>
          <a:lstStyle/>
          <a:p>
            <a:pPr eaLnBrk="1" hangingPunct="1">
              <a:lnSpc>
                <a:spcPct val="90000"/>
              </a:lnSpc>
              <a:defRPr/>
            </a:pPr>
            <a:r>
              <a:rPr lang="en-US" sz="2800" dirty="0"/>
              <a:t>The Hate Crimes statute protects specific groups</a:t>
            </a:r>
          </a:p>
          <a:p>
            <a:pPr lvl="1">
              <a:lnSpc>
                <a:spcPct val="90000"/>
              </a:lnSpc>
              <a:defRPr/>
            </a:pPr>
            <a:r>
              <a:rPr lang="en-US" sz="2800" dirty="0"/>
              <a:t>Race</a:t>
            </a:r>
          </a:p>
          <a:p>
            <a:pPr lvl="1">
              <a:lnSpc>
                <a:spcPct val="90000"/>
              </a:lnSpc>
              <a:defRPr/>
            </a:pPr>
            <a:r>
              <a:rPr lang="en-US" sz="2800" dirty="0"/>
              <a:t>Religion</a:t>
            </a:r>
          </a:p>
          <a:p>
            <a:pPr lvl="1">
              <a:lnSpc>
                <a:spcPct val="90000"/>
              </a:lnSpc>
              <a:defRPr/>
            </a:pPr>
            <a:r>
              <a:rPr lang="en-US" sz="2800" dirty="0"/>
              <a:t>National origin</a:t>
            </a:r>
          </a:p>
          <a:p>
            <a:pPr lvl="1">
              <a:lnSpc>
                <a:spcPct val="90000"/>
              </a:lnSpc>
              <a:defRPr/>
            </a:pPr>
            <a:r>
              <a:rPr lang="en-US" sz="2800" dirty="0"/>
              <a:t>Ancestry</a:t>
            </a:r>
          </a:p>
          <a:p>
            <a:pPr lvl="1">
              <a:lnSpc>
                <a:spcPct val="90000"/>
              </a:lnSpc>
              <a:defRPr/>
            </a:pPr>
            <a:r>
              <a:rPr lang="en-US" sz="2800" dirty="0"/>
              <a:t>Age</a:t>
            </a:r>
          </a:p>
          <a:p>
            <a:pPr lvl="1">
              <a:lnSpc>
                <a:spcPct val="90000"/>
              </a:lnSpc>
              <a:defRPr/>
            </a:pPr>
            <a:r>
              <a:rPr lang="en-US" sz="2800" dirty="0"/>
              <a:t>Handicapped status</a:t>
            </a:r>
          </a:p>
          <a:p>
            <a:pPr lvl="1">
              <a:lnSpc>
                <a:spcPct val="90000"/>
              </a:lnSpc>
              <a:defRPr/>
            </a:pPr>
            <a:r>
              <a:rPr lang="en-US" sz="2800" dirty="0"/>
              <a:t>Gender</a:t>
            </a:r>
          </a:p>
          <a:p>
            <a:pPr lvl="1">
              <a:lnSpc>
                <a:spcPct val="90000"/>
              </a:lnSpc>
              <a:defRPr/>
            </a:pPr>
            <a:r>
              <a:rPr lang="en-US" sz="2800" dirty="0"/>
              <a:t>Sexual orientation </a:t>
            </a:r>
          </a:p>
          <a:p>
            <a:pPr lvl="1">
              <a:lnSpc>
                <a:spcPct val="90000"/>
              </a:lnSpc>
              <a:defRPr/>
            </a:pPr>
            <a:r>
              <a:rPr lang="en-US" sz="2800" dirty="0"/>
              <a:t>Gender identity</a:t>
            </a:r>
          </a:p>
          <a:p>
            <a:pPr eaLnBrk="1" hangingPunct="1">
              <a:lnSpc>
                <a:spcPct val="90000"/>
              </a:lnSpc>
              <a:buFont typeface="Wingdings" pitchFamily="2" charset="2"/>
              <a:buNone/>
              <a:defRPr/>
            </a:pPr>
            <a:endParaRPr lang="en-US" sz="2800" dirty="0"/>
          </a:p>
          <a:p>
            <a:pPr eaLnBrk="1" hangingPunct="1">
              <a:lnSpc>
                <a:spcPct val="90000"/>
              </a:lnSpc>
              <a:defRPr/>
            </a:pPr>
            <a:endParaRPr lang="en-US" sz="2800" dirty="0"/>
          </a:p>
        </p:txBody>
      </p:sp>
    </p:spTree>
    <p:extLst>
      <p:ext uri="{BB962C8B-B14F-4D97-AF65-F5344CB8AC3E}">
        <p14:creationId xmlns:p14="http://schemas.microsoft.com/office/powerpoint/2010/main" val="33382954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3235">
                                            <p:txEl>
                                              <p:pRg st="0" end="0"/>
                                            </p:txEl>
                                          </p:spTgt>
                                        </p:tgtEl>
                                        <p:attrNameLst>
                                          <p:attrName>style.visibility</p:attrName>
                                        </p:attrNameLst>
                                      </p:cBhvr>
                                      <p:to>
                                        <p:strVal val="visible"/>
                                      </p:to>
                                    </p:set>
                                    <p:animEffect transition="in" filter="fade">
                                      <p:cBhvr>
                                        <p:cTn id="7" dur="1000"/>
                                        <p:tgtEl>
                                          <p:spTgt spid="223235">
                                            <p:txEl>
                                              <p:pRg st="0" end="0"/>
                                            </p:txEl>
                                          </p:spTgt>
                                        </p:tgtEl>
                                      </p:cBhvr>
                                    </p:animEffect>
                                    <p:anim calcmode="lin" valueType="num">
                                      <p:cBhvr>
                                        <p:cTn id="8" dur="1000" fill="hold"/>
                                        <p:tgtEl>
                                          <p:spTgt spid="22323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2323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23235">
                                            <p:txEl>
                                              <p:pRg st="1" end="1"/>
                                            </p:txEl>
                                          </p:spTgt>
                                        </p:tgtEl>
                                        <p:attrNameLst>
                                          <p:attrName>style.visibility</p:attrName>
                                        </p:attrNameLst>
                                      </p:cBhvr>
                                      <p:to>
                                        <p:strVal val="visible"/>
                                      </p:to>
                                    </p:set>
                                    <p:animEffect transition="in" filter="fade">
                                      <p:cBhvr>
                                        <p:cTn id="12" dur="1000"/>
                                        <p:tgtEl>
                                          <p:spTgt spid="223235">
                                            <p:txEl>
                                              <p:pRg st="1" end="1"/>
                                            </p:txEl>
                                          </p:spTgt>
                                        </p:tgtEl>
                                      </p:cBhvr>
                                    </p:animEffect>
                                    <p:anim calcmode="lin" valueType="num">
                                      <p:cBhvr>
                                        <p:cTn id="13" dur="1000" fill="hold"/>
                                        <p:tgtEl>
                                          <p:spTgt spid="22323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23235">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23235">
                                            <p:txEl>
                                              <p:pRg st="2" end="2"/>
                                            </p:txEl>
                                          </p:spTgt>
                                        </p:tgtEl>
                                        <p:attrNameLst>
                                          <p:attrName>style.visibility</p:attrName>
                                        </p:attrNameLst>
                                      </p:cBhvr>
                                      <p:to>
                                        <p:strVal val="visible"/>
                                      </p:to>
                                    </p:set>
                                    <p:animEffect transition="in" filter="fade">
                                      <p:cBhvr>
                                        <p:cTn id="17" dur="1000"/>
                                        <p:tgtEl>
                                          <p:spTgt spid="223235">
                                            <p:txEl>
                                              <p:pRg st="2" end="2"/>
                                            </p:txEl>
                                          </p:spTgt>
                                        </p:tgtEl>
                                      </p:cBhvr>
                                    </p:animEffect>
                                    <p:anim calcmode="lin" valueType="num">
                                      <p:cBhvr>
                                        <p:cTn id="18" dur="1000" fill="hold"/>
                                        <p:tgtEl>
                                          <p:spTgt spid="223235">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23235">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23235">
                                            <p:txEl>
                                              <p:pRg st="3" end="3"/>
                                            </p:txEl>
                                          </p:spTgt>
                                        </p:tgtEl>
                                        <p:attrNameLst>
                                          <p:attrName>style.visibility</p:attrName>
                                        </p:attrNameLst>
                                      </p:cBhvr>
                                      <p:to>
                                        <p:strVal val="visible"/>
                                      </p:to>
                                    </p:set>
                                    <p:animEffect transition="in" filter="fade">
                                      <p:cBhvr>
                                        <p:cTn id="22" dur="1000"/>
                                        <p:tgtEl>
                                          <p:spTgt spid="223235">
                                            <p:txEl>
                                              <p:pRg st="3" end="3"/>
                                            </p:txEl>
                                          </p:spTgt>
                                        </p:tgtEl>
                                      </p:cBhvr>
                                    </p:animEffect>
                                    <p:anim calcmode="lin" valueType="num">
                                      <p:cBhvr>
                                        <p:cTn id="23" dur="1000" fill="hold"/>
                                        <p:tgtEl>
                                          <p:spTgt spid="223235">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223235">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23235">
                                            <p:txEl>
                                              <p:pRg st="4" end="4"/>
                                            </p:txEl>
                                          </p:spTgt>
                                        </p:tgtEl>
                                        <p:attrNameLst>
                                          <p:attrName>style.visibility</p:attrName>
                                        </p:attrNameLst>
                                      </p:cBhvr>
                                      <p:to>
                                        <p:strVal val="visible"/>
                                      </p:to>
                                    </p:set>
                                    <p:animEffect transition="in" filter="fade">
                                      <p:cBhvr>
                                        <p:cTn id="27" dur="1000"/>
                                        <p:tgtEl>
                                          <p:spTgt spid="223235">
                                            <p:txEl>
                                              <p:pRg st="4" end="4"/>
                                            </p:txEl>
                                          </p:spTgt>
                                        </p:tgtEl>
                                      </p:cBhvr>
                                    </p:animEffect>
                                    <p:anim calcmode="lin" valueType="num">
                                      <p:cBhvr>
                                        <p:cTn id="28" dur="1000" fill="hold"/>
                                        <p:tgtEl>
                                          <p:spTgt spid="223235">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223235">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23235">
                                            <p:txEl>
                                              <p:pRg st="5" end="5"/>
                                            </p:txEl>
                                          </p:spTgt>
                                        </p:tgtEl>
                                        <p:attrNameLst>
                                          <p:attrName>style.visibility</p:attrName>
                                        </p:attrNameLst>
                                      </p:cBhvr>
                                      <p:to>
                                        <p:strVal val="visible"/>
                                      </p:to>
                                    </p:set>
                                    <p:animEffect transition="in" filter="fade">
                                      <p:cBhvr>
                                        <p:cTn id="32" dur="1000"/>
                                        <p:tgtEl>
                                          <p:spTgt spid="223235">
                                            <p:txEl>
                                              <p:pRg st="5" end="5"/>
                                            </p:txEl>
                                          </p:spTgt>
                                        </p:tgtEl>
                                      </p:cBhvr>
                                    </p:animEffect>
                                    <p:anim calcmode="lin" valueType="num">
                                      <p:cBhvr>
                                        <p:cTn id="33" dur="1000" fill="hold"/>
                                        <p:tgtEl>
                                          <p:spTgt spid="223235">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223235">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23235">
                                            <p:txEl>
                                              <p:pRg st="6" end="6"/>
                                            </p:txEl>
                                          </p:spTgt>
                                        </p:tgtEl>
                                        <p:attrNameLst>
                                          <p:attrName>style.visibility</p:attrName>
                                        </p:attrNameLst>
                                      </p:cBhvr>
                                      <p:to>
                                        <p:strVal val="visible"/>
                                      </p:to>
                                    </p:set>
                                    <p:animEffect transition="in" filter="fade">
                                      <p:cBhvr>
                                        <p:cTn id="37" dur="1000"/>
                                        <p:tgtEl>
                                          <p:spTgt spid="223235">
                                            <p:txEl>
                                              <p:pRg st="6" end="6"/>
                                            </p:txEl>
                                          </p:spTgt>
                                        </p:tgtEl>
                                      </p:cBhvr>
                                    </p:animEffect>
                                    <p:anim calcmode="lin" valueType="num">
                                      <p:cBhvr>
                                        <p:cTn id="38" dur="1000" fill="hold"/>
                                        <p:tgtEl>
                                          <p:spTgt spid="223235">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223235">
                                            <p:txEl>
                                              <p:pRg st="6" end="6"/>
                                            </p:txEl>
                                          </p:spTgt>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23235">
                                            <p:txEl>
                                              <p:pRg st="7" end="7"/>
                                            </p:txEl>
                                          </p:spTgt>
                                        </p:tgtEl>
                                        <p:attrNameLst>
                                          <p:attrName>style.visibility</p:attrName>
                                        </p:attrNameLst>
                                      </p:cBhvr>
                                      <p:to>
                                        <p:strVal val="visible"/>
                                      </p:to>
                                    </p:set>
                                    <p:animEffect transition="in" filter="fade">
                                      <p:cBhvr>
                                        <p:cTn id="42" dur="1000"/>
                                        <p:tgtEl>
                                          <p:spTgt spid="223235">
                                            <p:txEl>
                                              <p:pRg st="7" end="7"/>
                                            </p:txEl>
                                          </p:spTgt>
                                        </p:tgtEl>
                                      </p:cBhvr>
                                    </p:animEffect>
                                    <p:anim calcmode="lin" valueType="num">
                                      <p:cBhvr>
                                        <p:cTn id="43" dur="1000" fill="hold"/>
                                        <p:tgtEl>
                                          <p:spTgt spid="223235">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223235">
                                            <p:txEl>
                                              <p:pRg st="7" end="7"/>
                                            </p:txEl>
                                          </p:spTgt>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23235">
                                            <p:txEl>
                                              <p:pRg st="8" end="8"/>
                                            </p:txEl>
                                          </p:spTgt>
                                        </p:tgtEl>
                                        <p:attrNameLst>
                                          <p:attrName>style.visibility</p:attrName>
                                        </p:attrNameLst>
                                      </p:cBhvr>
                                      <p:to>
                                        <p:strVal val="visible"/>
                                      </p:to>
                                    </p:set>
                                    <p:animEffect transition="in" filter="fade">
                                      <p:cBhvr>
                                        <p:cTn id="47" dur="1000"/>
                                        <p:tgtEl>
                                          <p:spTgt spid="223235">
                                            <p:txEl>
                                              <p:pRg st="8" end="8"/>
                                            </p:txEl>
                                          </p:spTgt>
                                        </p:tgtEl>
                                      </p:cBhvr>
                                    </p:animEffect>
                                    <p:anim calcmode="lin" valueType="num">
                                      <p:cBhvr>
                                        <p:cTn id="48" dur="1000" fill="hold"/>
                                        <p:tgtEl>
                                          <p:spTgt spid="223235">
                                            <p:txEl>
                                              <p:pRg st="8" end="8"/>
                                            </p:txEl>
                                          </p:spTgt>
                                        </p:tgtEl>
                                        <p:attrNameLst>
                                          <p:attrName>ppt_x</p:attrName>
                                        </p:attrNameLst>
                                      </p:cBhvr>
                                      <p:tavLst>
                                        <p:tav tm="0">
                                          <p:val>
                                            <p:strVal val="#ppt_x"/>
                                          </p:val>
                                        </p:tav>
                                        <p:tav tm="100000">
                                          <p:val>
                                            <p:strVal val="#ppt_x"/>
                                          </p:val>
                                        </p:tav>
                                      </p:tavLst>
                                    </p:anim>
                                    <p:anim calcmode="lin" valueType="num">
                                      <p:cBhvr>
                                        <p:cTn id="49" dur="1000" fill="hold"/>
                                        <p:tgtEl>
                                          <p:spTgt spid="223235">
                                            <p:txEl>
                                              <p:pRg st="8" end="8"/>
                                            </p:txEl>
                                          </p:spTgt>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223235">
                                            <p:txEl>
                                              <p:pRg st="9" end="9"/>
                                            </p:txEl>
                                          </p:spTgt>
                                        </p:tgtEl>
                                        <p:attrNameLst>
                                          <p:attrName>style.visibility</p:attrName>
                                        </p:attrNameLst>
                                      </p:cBhvr>
                                      <p:to>
                                        <p:strVal val="visible"/>
                                      </p:to>
                                    </p:set>
                                    <p:animEffect transition="in" filter="fade">
                                      <p:cBhvr>
                                        <p:cTn id="52" dur="1000"/>
                                        <p:tgtEl>
                                          <p:spTgt spid="223235">
                                            <p:txEl>
                                              <p:pRg st="9" end="9"/>
                                            </p:txEl>
                                          </p:spTgt>
                                        </p:tgtEl>
                                      </p:cBhvr>
                                    </p:animEffect>
                                    <p:anim calcmode="lin" valueType="num">
                                      <p:cBhvr>
                                        <p:cTn id="53" dur="1000" fill="hold"/>
                                        <p:tgtEl>
                                          <p:spTgt spid="223235">
                                            <p:txEl>
                                              <p:pRg st="9" end="9"/>
                                            </p:txEl>
                                          </p:spTgt>
                                        </p:tgtEl>
                                        <p:attrNameLst>
                                          <p:attrName>ppt_x</p:attrName>
                                        </p:attrNameLst>
                                      </p:cBhvr>
                                      <p:tavLst>
                                        <p:tav tm="0">
                                          <p:val>
                                            <p:strVal val="#ppt_x"/>
                                          </p:val>
                                        </p:tav>
                                        <p:tav tm="100000">
                                          <p:val>
                                            <p:strVal val="#ppt_x"/>
                                          </p:val>
                                        </p:tav>
                                      </p:tavLst>
                                    </p:anim>
                                    <p:anim calcmode="lin" valueType="num">
                                      <p:cBhvr>
                                        <p:cTn id="54" dur="1000" fill="hold"/>
                                        <p:tgtEl>
                                          <p:spTgt spid="223235">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235" grpId="0" build="p"/>
    </p:bldLst>
  </p:timing>
</p:sld>
</file>

<file path=ppt/slides/slide1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a:xfrm>
            <a:off x="914400" y="266700"/>
            <a:ext cx="7734300" cy="1485900"/>
          </a:xfrm>
        </p:spPr>
        <p:txBody>
          <a:bodyPr>
            <a:normAutofit/>
          </a:bodyPr>
          <a:lstStyle/>
          <a:p>
            <a:pPr eaLnBrk="1" hangingPunct="1">
              <a:defRPr/>
            </a:pPr>
            <a:r>
              <a:rPr lang="en-US" sz="4000" b="1" u="sng" dirty="0"/>
              <a:t>LEGAL –ADDITIONAL CATEGORIZED</a:t>
            </a:r>
            <a:r>
              <a:rPr lang="en-US" sz="6000" dirty="0"/>
              <a:t> </a:t>
            </a:r>
          </a:p>
        </p:txBody>
      </p:sp>
      <p:sp>
        <p:nvSpPr>
          <p:cNvPr id="223235" name="Rectangle 3"/>
          <p:cNvSpPr>
            <a:spLocks noGrp="1" noChangeArrowheads="1"/>
          </p:cNvSpPr>
          <p:nvPr>
            <p:ph idx="1"/>
          </p:nvPr>
        </p:nvSpPr>
        <p:spPr>
          <a:xfrm>
            <a:off x="1028700" y="1752600"/>
            <a:ext cx="7620000" cy="4876800"/>
          </a:xfrm>
        </p:spPr>
        <p:txBody>
          <a:bodyPr>
            <a:noAutofit/>
          </a:bodyPr>
          <a:lstStyle/>
          <a:p>
            <a:pPr eaLnBrk="1" hangingPunct="1">
              <a:lnSpc>
                <a:spcPct val="90000"/>
              </a:lnSpc>
              <a:buFont typeface="Wingdings" pitchFamily="2" charset="2"/>
              <a:buNone/>
              <a:defRPr/>
            </a:pPr>
            <a:endParaRPr lang="en-US" sz="3200" dirty="0"/>
          </a:p>
          <a:p>
            <a:pPr eaLnBrk="1" hangingPunct="1">
              <a:lnSpc>
                <a:spcPct val="90000"/>
              </a:lnSpc>
              <a:defRPr/>
            </a:pPr>
            <a:r>
              <a:rPr lang="en-US" sz="3200" dirty="0"/>
              <a:t>The previous old age and handicapped enhancements were repealed when the Hate Crimes statute became law in 2003.</a:t>
            </a:r>
          </a:p>
          <a:p>
            <a:pPr eaLnBrk="1" hangingPunct="1">
              <a:lnSpc>
                <a:spcPct val="90000"/>
              </a:lnSpc>
              <a:defRPr/>
            </a:pPr>
            <a:endParaRPr lang="en-US" sz="32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3235">
                                            <p:txEl>
                                              <p:pRg st="1" end="1"/>
                                            </p:txEl>
                                          </p:spTgt>
                                        </p:tgtEl>
                                        <p:attrNameLst>
                                          <p:attrName>style.visibility</p:attrName>
                                        </p:attrNameLst>
                                      </p:cBhvr>
                                      <p:to>
                                        <p:strVal val="visible"/>
                                      </p:to>
                                    </p:set>
                                    <p:animEffect transition="in" filter="fade">
                                      <p:cBhvr>
                                        <p:cTn id="7" dur="1000"/>
                                        <p:tgtEl>
                                          <p:spTgt spid="223235">
                                            <p:txEl>
                                              <p:pRg st="1" end="1"/>
                                            </p:txEl>
                                          </p:spTgt>
                                        </p:tgtEl>
                                      </p:cBhvr>
                                    </p:animEffect>
                                    <p:anim calcmode="lin" valueType="num">
                                      <p:cBhvr>
                                        <p:cTn id="8" dur="1000" fill="hold"/>
                                        <p:tgtEl>
                                          <p:spTgt spid="223235">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2323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235" grpId="0" build="p"/>
    </p:bldLst>
  </p:timing>
</p:sld>
</file>

<file path=ppt/slides/slide1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4258" name="Rectangle 2"/>
          <p:cNvSpPr>
            <a:spLocks noGrp="1" noChangeArrowheads="1"/>
          </p:cNvSpPr>
          <p:nvPr>
            <p:ph type="title"/>
          </p:nvPr>
        </p:nvSpPr>
        <p:spPr/>
        <p:txBody>
          <a:bodyPr/>
          <a:lstStyle/>
          <a:p>
            <a:pPr eaLnBrk="1" hangingPunct="1">
              <a:defRPr/>
            </a:pPr>
            <a:r>
              <a:rPr lang="en-US" sz="3200" b="1" u="sng"/>
              <a:t>LEGAL – MISTAKEN PERCEPTION</a:t>
            </a:r>
            <a:r>
              <a:rPr lang="en-US"/>
              <a:t> </a:t>
            </a:r>
          </a:p>
        </p:txBody>
      </p:sp>
      <p:sp>
        <p:nvSpPr>
          <p:cNvPr id="224259" name="Rectangle 3"/>
          <p:cNvSpPr>
            <a:spLocks noGrp="1" noChangeArrowheads="1"/>
          </p:cNvSpPr>
          <p:nvPr>
            <p:ph idx="1"/>
          </p:nvPr>
        </p:nvSpPr>
        <p:spPr>
          <a:xfrm>
            <a:off x="514350" y="1981200"/>
            <a:ext cx="8229600" cy="3200400"/>
          </a:xfrm>
        </p:spPr>
        <p:txBody>
          <a:bodyPr>
            <a:normAutofit/>
          </a:bodyPr>
          <a:lstStyle/>
          <a:p>
            <a:pPr eaLnBrk="1" hangingPunct="1">
              <a:buFont typeface="Symbol" pitchFamily="18" charset="2"/>
              <a:buChar char=""/>
              <a:defRPr/>
            </a:pPr>
            <a:endParaRPr lang="en-US" sz="3200" dirty="0"/>
          </a:p>
          <a:p>
            <a:pPr eaLnBrk="1" hangingPunct="1">
              <a:buFont typeface="Symbol" pitchFamily="18" charset="2"/>
              <a:buChar char=""/>
              <a:defRPr/>
            </a:pPr>
            <a:r>
              <a:rPr lang="en-US" sz="3200" dirty="0"/>
              <a:t>Doesn’t matter if offender’s perception is correct</a:t>
            </a:r>
          </a:p>
          <a:p>
            <a:pPr eaLnBrk="1" hangingPunct="1">
              <a:buFont typeface="Symbol" pitchFamily="18" charset="2"/>
              <a:buChar char=""/>
              <a:defRPr/>
            </a:pPr>
            <a:r>
              <a:rPr lang="en-US" sz="3200" dirty="0"/>
              <a:t>Affects the sentencing</a:t>
            </a:r>
          </a:p>
          <a:p>
            <a:pPr eaLnBrk="1" hangingPunct="1">
              <a:buFont typeface="Symbol" pitchFamily="18" charset="2"/>
              <a:buChar char=""/>
              <a:defRPr/>
            </a:pPr>
            <a:r>
              <a:rPr lang="en-US" sz="3200" dirty="0"/>
              <a:t>May increase sentencing up to two years</a:t>
            </a:r>
          </a:p>
          <a:p>
            <a:pPr eaLnBrk="1" hangingPunct="1">
              <a:buFont typeface="Wingdings" pitchFamily="2" charset="2"/>
              <a:buNone/>
              <a:defRPr/>
            </a:pPr>
            <a:endParaRPr lang="en-US" sz="3200" dirty="0"/>
          </a:p>
        </p:txBody>
      </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224258"/>
                                        </p:tgtEl>
                                        <p:attrNameLst>
                                          <p:attrName>style.visibility</p:attrName>
                                        </p:attrNameLst>
                                      </p:cBhvr>
                                      <p:to>
                                        <p:strVal val="visible"/>
                                      </p:to>
                                    </p:set>
                                    <p:anim calcmode="lin" valueType="num">
                                      <p:cBhvr>
                                        <p:cTn id="7" dur="1000" fill="hold"/>
                                        <p:tgtEl>
                                          <p:spTgt spid="224258"/>
                                        </p:tgtEl>
                                        <p:attrNameLst>
                                          <p:attrName>ppt_w</p:attrName>
                                        </p:attrNameLst>
                                      </p:cBhvr>
                                      <p:tavLst>
                                        <p:tav tm="0">
                                          <p:val>
                                            <p:strVal val="#ppt_w+.3"/>
                                          </p:val>
                                        </p:tav>
                                        <p:tav tm="100000">
                                          <p:val>
                                            <p:strVal val="#ppt_w"/>
                                          </p:val>
                                        </p:tav>
                                      </p:tavLst>
                                    </p:anim>
                                    <p:anim calcmode="lin" valueType="num">
                                      <p:cBhvr>
                                        <p:cTn id="8" dur="1000" fill="hold"/>
                                        <p:tgtEl>
                                          <p:spTgt spid="224258"/>
                                        </p:tgtEl>
                                        <p:attrNameLst>
                                          <p:attrName>ppt_h</p:attrName>
                                        </p:attrNameLst>
                                      </p:cBhvr>
                                      <p:tavLst>
                                        <p:tav tm="0">
                                          <p:val>
                                            <p:strVal val="#ppt_h"/>
                                          </p:val>
                                        </p:tav>
                                        <p:tav tm="100000">
                                          <p:val>
                                            <p:strVal val="#ppt_h"/>
                                          </p:val>
                                        </p:tav>
                                      </p:tavLst>
                                    </p:anim>
                                    <p:animEffect transition="in" filter="fade">
                                      <p:cBhvr>
                                        <p:cTn id="9" dur="1000"/>
                                        <p:tgtEl>
                                          <p:spTgt spid="224258"/>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224259">
                                            <p:txEl>
                                              <p:pRg st="1" end="1"/>
                                            </p:txEl>
                                          </p:spTgt>
                                        </p:tgtEl>
                                        <p:attrNameLst>
                                          <p:attrName>style.visibility</p:attrName>
                                        </p:attrNameLst>
                                      </p:cBhvr>
                                      <p:to>
                                        <p:strVal val="visible"/>
                                      </p:to>
                                    </p:set>
                                    <p:anim calcmode="lin" valueType="num">
                                      <p:cBhvr>
                                        <p:cTn id="14" dur="1000" fill="hold"/>
                                        <p:tgtEl>
                                          <p:spTgt spid="224259">
                                            <p:txEl>
                                              <p:pRg st="1" end="1"/>
                                            </p:txEl>
                                          </p:spTgt>
                                        </p:tgtEl>
                                        <p:attrNameLst>
                                          <p:attrName>ppt_w</p:attrName>
                                        </p:attrNameLst>
                                      </p:cBhvr>
                                      <p:tavLst>
                                        <p:tav tm="0">
                                          <p:val>
                                            <p:strVal val="#ppt_w+.3"/>
                                          </p:val>
                                        </p:tav>
                                        <p:tav tm="100000">
                                          <p:val>
                                            <p:strVal val="#ppt_w"/>
                                          </p:val>
                                        </p:tav>
                                      </p:tavLst>
                                    </p:anim>
                                    <p:anim calcmode="lin" valueType="num">
                                      <p:cBhvr>
                                        <p:cTn id="15" dur="1000" fill="hold"/>
                                        <p:tgtEl>
                                          <p:spTgt spid="224259">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224259">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grpId="0" nodeType="clickEffect">
                                  <p:stCondLst>
                                    <p:cond delay="0"/>
                                  </p:stCondLst>
                                  <p:childTnLst>
                                    <p:set>
                                      <p:cBhvr>
                                        <p:cTn id="20" dur="1" fill="hold">
                                          <p:stCondLst>
                                            <p:cond delay="0"/>
                                          </p:stCondLst>
                                        </p:cTn>
                                        <p:tgtEl>
                                          <p:spTgt spid="224259">
                                            <p:txEl>
                                              <p:pRg st="2" end="2"/>
                                            </p:txEl>
                                          </p:spTgt>
                                        </p:tgtEl>
                                        <p:attrNameLst>
                                          <p:attrName>style.visibility</p:attrName>
                                        </p:attrNameLst>
                                      </p:cBhvr>
                                      <p:to>
                                        <p:strVal val="visible"/>
                                      </p:to>
                                    </p:set>
                                    <p:anim calcmode="lin" valueType="num">
                                      <p:cBhvr>
                                        <p:cTn id="21" dur="1000" fill="hold"/>
                                        <p:tgtEl>
                                          <p:spTgt spid="224259">
                                            <p:txEl>
                                              <p:pRg st="2" end="2"/>
                                            </p:txEl>
                                          </p:spTgt>
                                        </p:tgtEl>
                                        <p:attrNameLst>
                                          <p:attrName>ppt_w</p:attrName>
                                        </p:attrNameLst>
                                      </p:cBhvr>
                                      <p:tavLst>
                                        <p:tav tm="0">
                                          <p:val>
                                            <p:strVal val="#ppt_w+.3"/>
                                          </p:val>
                                        </p:tav>
                                        <p:tav tm="100000">
                                          <p:val>
                                            <p:strVal val="#ppt_w"/>
                                          </p:val>
                                        </p:tav>
                                      </p:tavLst>
                                    </p:anim>
                                    <p:anim calcmode="lin" valueType="num">
                                      <p:cBhvr>
                                        <p:cTn id="22" dur="1000" fill="hold"/>
                                        <p:tgtEl>
                                          <p:spTgt spid="224259">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224259">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0" presetClass="entr" presetSubtype="0" decel="100000" fill="hold" grpId="0" nodeType="clickEffect">
                                  <p:stCondLst>
                                    <p:cond delay="0"/>
                                  </p:stCondLst>
                                  <p:childTnLst>
                                    <p:set>
                                      <p:cBhvr>
                                        <p:cTn id="27" dur="1" fill="hold">
                                          <p:stCondLst>
                                            <p:cond delay="0"/>
                                          </p:stCondLst>
                                        </p:cTn>
                                        <p:tgtEl>
                                          <p:spTgt spid="224259">
                                            <p:txEl>
                                              <p:pRg st="3" end="3"/>
                                            </p:txEl>
                                          </p:spTgt>
                                        </p:tgtEl>
                                        <p:attrNameLst>
                                          <p:attrName>style.visibility</p:attrName>
                                        </p:attrNameLst>
                                      </p:cBhvr>
                                      <p:to>
                                        <p:strVal val="visible"/>
                                      </p:to>
                                    </p:set>
                                    <p:anim calcmode="lin" valueType="num">
                                      <p:cBhvr>
                                        <p:cTn id="28" dur="1000" fill="hold"/>
                                        <p:tgtEl>
                                          <p:spTgt spid="224259">
                                            <p:txEl>
                                              <p:pRg st="3" end="3"/>
                                            </p:txEl>
                                          </p:spTgt>
                                        </p:tgtEl>
                                        <p:attrNameLst>
                                          <p:attrName>ppt_w</p:attrName>
                                        </p:attrNameLst>
                                      </p:cBhvr>
                                      <p:tavLst>
                                        <p:tav tm="0">
                                          <p:val>
                                            <p:strVal val="#ppt_w+.3"/>
                                          </p:val>
                                        </p:tav>
                                        <p:tav tm="100000">
                                          <p:val>
                                            <p:strVal val="#ppt_w"/>
                                          </p:val>
                                        </p:tav>
                                      </p:tavLst>
                                    </p:anim>
                                    <p:anim calcmode="lin" valueType="num">
                                      <p:cBhvr>
                                        <p:cTn id="29" dur="1000" fill="hold"/>
                                        <p:tgtEl>
                                          <p:spTgt spid="224259">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22425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258" grpId="0"/>
      <p:bldP spid="224259" grpId="0" build="p"/>
    </p:bldLst>
  </p:timing>
</p:sld>
</file>

<file path=ppt/slides/slide1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6306" name="Rectangle 2"/>
          <p:cNvSpPr>
            <a:spLocks noGrp="1" noChangeArrowheads="1"/>
          </p:cNvSpPr>
          <p:nvPr>
            <p:ph type="title"/>
          </p:nvPr>
        </p:nvSpPr>
        <p:spPr/>
        <p:txBody>
          <a:bodyPr/>
          <a:lstStyle/>
          <a:p>
            <a:pPr eaLnBrk="1" hangingPunct="1">
              <a:defRPr/>
            </a:pPr>
            <a:r>
              <a:rPr lang="en-US" sz="3200" b="1" u="sng" dirty="0"/>
              <a:t>LEGAL – SENTENCING</a:t>
            </a:r>
            <a:r>
              <a:rPr lang="en-US" dirty="0"/>
              <a:t> </a:t>
            </a:r>
          </a:p>
        </p:txBody>
      </p:sp>
      <p:sp>
        <p:nvSpPr>
          <p:cNvPr id="226307" name="Rectangle 3"/>
          <p:cNvSpPr>
            <a:spLocks noGrp="1" noChangeArrowheads="1"/>
          </p:cNvSpPr>
          <p:nvPr>
            <p:ph idx="1"/>
          </p:nvPr>
        </p:nvSpPr>
        <p:spPr/>
        <p:txBody>
          <a:bodyPr>
            <a:normAutofit lnSpcReduction="10000"/>
          </a:bodyPr>
          <a:lstStyle/>
          <a:p>
            <a:pPr eaLnBrk="1" hangingPunct="1">
              <a:defRPr/>
            </a:pPr>
            <a:r>
              <a:rPr lang="en-US" sz="2800" dirty="0"/>
              <a:t>If an offender committed a felony motivated by hate, the basic sentence may be increased by one year.  NMSA 1978, Section 31-18B-3.A</a:t>
            </a:r>
          </a:p>
          <a:p>
            <a:pPr eaLnBrk="1" hangingPunct="1">
              <a:buFont typeface="Wingdings" pitchFamily="2" charset="2"/>
              <a:buNone/>
              <a:defRPr/>
            </a:pPr>
            <a:endParaRPr lang="en-US" sz="2800" dirty="0"/>
          </a:p>
          <a:p>
            <a:pPr>
              <a:defRPr/>
            </a:pPr>
            <a:r>
              <a:rPr lang="en-US" sz="2800" dirty="0"/>
              <a:t>If an offender was convicted of a previous hate crime and commits a subsequent hate crime, sentencing can be increased by two years. NMSA 1978, Section 31-18B-3.B</a:t>
            </a:r>
          </a:p>
          <a:p>
            <a:pPr eaLnBrk="1" hangingPunct="1">
              <a:defRPr/>
            </a:pPr>
            <a:endParaRPr lang="en-US" sz="28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6307">
                                            <p:txEl>
                                              <p:pRg st="0" end="0"/>
                                            </p:txEl>
                                          </p:spTgt>
                                        </p:tgtEl>
                                        <p:attrNameLst>
                                          <p:attrName>style.visibility</p:attrName>
                                        </p:attrNameLst>
                                      </p:cBhvr>
                                      <p:to>
                                        <p:strVal val="visible"/>
                                      </p:to>
                                    </p:set>
                                    <p:animEffect transition="in" filter="fade">
                                      <p:cBhvr>
                                        <p:cTn id="7" dur="1000"/>
                                        <p:tgtEl>
                                          <p:spTgt spid="226307">
                                            <p:txEl>
                                              <p:pRg st="0" end="0"/>
                                            </p:txEl>
                                          </p:spTgt>
                                        </p:tgtEl>
                                      </p:cBhvr>
                                    </p:animEffect>
                                    <p:anim calcmode="lin" valueType="num">
                                      <p:cBhvr>
                                        <p:cTn id="8" dur="1000" fill="hold"/>
                                        <p:tgtEl>
                                          <p:spTgt spid="22630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2630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26307">
                                            <p:txEl>
                                              <p:pRg st="2" end="2"/>
                                            </p:txEl>
                                          </p:spTgt>
                                        </p:tgtEl>
                                        <p:attrNameLst>
                                          <p:attrName>style.visibility</p:attrName>
                                        </p:attrNameLst>
                                      </p:cBhvr>
                                      <p:to>
                                        <p:strVal val="visible"/>
                                      </p:to>
                                    </p:set>
                                    <p:animEffect transition="in" filter="fade">
                                      <p:cBhvr>
                                        <p:cTn id="14" dur="1000"/>
                                        <p:tgtEl>
                                          <p:spTgt spid="226307">
                                            <p:txEl>
                                              <p:pRg st="2" end="2"/>
                                            </p:txEl>
                                          </p:spTgt>
                                        </p:tgtEl>
                                      </p:cBhvr>
                                    </p:animEffect>
                                    <p:anim calcmode="lin" valueType="num">
                                      <p:cBhvr>
                                        <p:cTn id="15" dur="1000" fill="hold"/>
                                        <p:tgtEl>
                                          <p:spTgt spid="22630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2630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307" grpId="0" build="p"/>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228600"/>
            <a:ext cx="7200900" cy="1485900"/>
          </a:xfrm>
        </p:spPr>
        <p:txBody>
          <a:bodyPr/>
          <a:lstStyle/>
          <a:p>
            <a:r>
              <a:rPr lang="en-US" dirty="0"/>
              <a:t>Objectives</a:t>
            </a:r>
          </a:p>
        </p:txBody>
      </p:sp>
      <p:sp>
        <p:nvSpPr>
          <p:cNvPr id="3" name="Content Placeholder 2"/>
          <p:cNvSpPr>
            <a:spLocks noGrp="1"/>
          </p:cNvSpPr>
          <p:nvPr>
            <p:ph idx="1"/>
          </p:nvPr>
        </p:nvSpPr>
        <p:spPr>
          <a:xfrm>
            <a:off x="762000" y="1219200"/>
            <a:ext cx="8153400" cy="3581400"/>
          </a:xfrm>
        </p:spPr>
        <p:txBody>
          <a:bodyPr>
            <a:noAutofit/>
          </a:bodyPr>
          <a:lstStyle/>
          <a:p>
            <a:pPr lvl="0"/>
            <a:r>
              <a:rPr lang="en-US" sz="2800" dirty="0"/>
              <a:t>Differentiate between a hate crime and free speech</a:t>
            </a:r>
          </a:p>
          <a:p>
            <a:pPr lvl="0"/>
            <a:r>
              <a:rPr lang="en-US" sz="2800" dirty="0"/>
              <a:t>Discuss the major SCOTUS decision on hate crimes</a:t>
            </a:r>
          </a:p>
          <a:p>
            <a:pPr lvl="0"/>
            <a:r>
              <a:rPr lang="en-US" sz="2800" dirty="0"/>
              <a:t>Identify the role of police in investigating hate crimes</a:t>
            </a:r>
          </a:p>
          <a:p>
            <a:pPr lvl="0"/>
            <a:r>
              <a:rPr lang="en-US" sz="2800" dirty="0"/>
              <a:t>Identify the importance of documenting and reporting hate crime statistics</a:t>
            </a:r>
          </a:p>
          <a:p>
            <a:pPr lvl="0"/>
            <a:r>
              <a:rPr lang="en-US" sz="2800" dirty="0"/>
              <a:t>Identify the requirements for a crime to be a hate crime</a:t>
            </a:r>
          </a:p>
          <a:p>
            <a:pPr lvl="0"/>
            <a:r>
              <a:rPr lang="en-US" sz="2800" dirty="0"/>
              <a:t>Discuss the profile of a person who commits a hate crime</a:t>
            </a:r>
          </a:p>
          <a:p>
            <a:pPr lvl="0"/>
            <a:r>
              <a:rPr lang="en-US" sz="2800" dirty="0"/>
              <a:t>Identify practice to reduce future hate crimes</a:t>
            </a:r>
          </a:p>
          <a:p>
            <a:endParaRPr lang="en-US" sz="2800" dirty="0"/>
          </a:p>
        </p:txBody>
      </p:sp>
    </p:spTree>
    <p:extLst>
      <p:ext uri="{BB962C8B-B14F-4D97-AF65-F5344CB8AC3E}">
        <p14:creationId xmlns:p14="http://schemas.microsoft.com/office/powerpoint/2010/main" val="1851822027"/>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7330" name="Rectangle 2"/>
          <p:cNvSpPr>
            <a:spLocks noGrp="1" noChangeArrowheads="1"/>
          </p:cNvSpPr>
          <p:nvPr>
            <p:ph type="title"/>
          </p:nvPr>
        </p:nvSpPr>
        <p:spPr>
          <a:xfrm>
            <a:off x="1066800" y="228600"/>
            <a:ext cx="7200900" cy="762000"/>
          </a:xfrm>
        </p:spPr>
        <p:txBody>
          <a:bodyPr>
            <a:noAutofit/>
          </a:bodyPr>
          <a:lstStyle/>
          <a:p>
            <a:pPr eaLnBrk="1" hangingPunct="1">
              <a:defRPr/>
            </a:pPr>
            <a:r>
              <a:rPr lang="en-US" sz="4000" b="1" u="sng" dirty="0"/>
              <a:t>ROLE OF POLICE </a:t>
            </a:r>
            <a:br>
              <a:rPr lang="en-US" sz="4000" b="1" u="sng" dirty="0"/>
            </a:br>
            <a:endParaRPr lang="en-US" sz="4000" dirty="0"/>
          </a:p>
        </p:txBody>
      </p:sp>
      <p:sp>
        <p:nvSpPr>
          <p:cNvPr id="227331" name="Rectangle 3"/>
          <p:cNvSpPr>
            <a:spLocks noGrp="1" noChangeArrowheads="1"/>
          </p:cNvSpPr>
          <p:nvPr>
            <p:ph idx="1"/>
          </p:nvPr>
        </p:nvSpPr>
        <p:spPr>
          <a:xfrm>
            <a:off x="457200" y="1219200"/>
            <a:ext cx="8229600" cy="5410200"/>
          </a:xfrm>
        </p:spPr>
        <p:txBody>
          <a:bodyPr>
            <a:noAutofit/>
          </a:bodyPr>
          <a:lstStyle/>
          <a:p>
            <a:pPr marL="0" indent="0" eaLnBrk="1" hangingPunct="1">
              <a:lnSpc>
                <a:spcPct val="80000"/>
              </a:lnSpc>
              <a:buNone/>
              <a:defRPr/>
            </a:pPr>
            <a:endParaRPr lang="en-US" sz="2800" dirty="0"/>
          </a:p>
          <a:p>
            <a:pPr eaLnBrk="1" hangingPunct="1">
              <a:lnSpc>
                <a:spcPct val="80000"/>
              </a:lnSpc>
              <a:defRPr/>
            </a:pPr>
            <a:r>
              <a:rPr lang="en-US" sz="2800" dirty="0"/>
              <a:t>Every District Attorney and every Law Enforcement agency, shall provide the FBI with data concerning crimes motivated by hate.  NMSA 1978, Section 31-18B-4. </a:t>
            </a:r>
          </a:p>
          <a:p>
            <a:pPr eaLnBrk="1" hangingPunct="1">
              <a:lnSpc>
                <a:spcPct val="80000"/>
              </a:lnSpc>
              <a:buFont typeface="Wingdings" pitchFamily="2" charset="2"/>
              <a:buNone/>
              <a:defRPr/>
            </a:pPr>
            <a:endParaRPr lang="en-US" sz="2800" dirty="0"/>
          </a:p>
          <a:p>
            <a:pPr eaLnBrk="1" hangingPunct="1">
              <a:lnSpc>
                <a:spcPct val="80000"/>
              </a:lnSpc>
              <a:defRPr/>
            </a:pPr>
            <a:r>
              <a:rPr lang="en-US" sz="2800" dirty="0"/>
              <a:t>When filling out the report form….check the box</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27330"/>
                                        </p:tgtEl>
                                        <p:attrNameLst>
                                          <p:attrName>style.visibility</p:attrName>
                                        </p:attrNameLst>
                                      </p:cBhvr>
                                      <p:to>
                                        <p:strVal val="visible"/>
                                      </p:to>
                                    </p:set>
                                    <p:animEffect transition="in" filter="fade">
                                      <p:cBhvr>
                                        <p:cTn id="7" dur="1000">
                                          <p:stCondLst>
                                            <p:cond delay="0"/>
                                          </p:stCondLst>
                                        </p:cTn>
                                        <p:tgtEl>
                                          <p:spTgt spid="2273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lt">
                                    <p:tmPct val="10000"/>
                                  </p:iterate>
                                  <p:childTnLst>
                                    <p:set>
                                      <p:cBhvr>
                                        <p:cTn id="11" dur="1" fill="hold">
                                          <p:stCondLst>
                                            <p:cond delay="0"/>
                                          </p:stCondLst>
                                        </p:cTn>
                                        <p:tgtEl>
                                          <p:spTgt spid="227331">
                                            <p:txEl>
                                              <p:pRg st="1" end="1"/>
                                            </p:txEl>
                                          </p:spTgt>
                                        </p:tgtEl>
                                        <p:attrNameLst>
                                          <p:attrName>style.visibility</p:attrName>
                                        </p:attrNameLst>
                                      </p:cBhvr>
                                      <p:to>
                                        <p:strVal val="visible"/>
                                      </p:to>
                                    </p:set>
                                    <p:animEffect transition="in" filter="fade">
                                      <p:cBhvr>
                                        <p:cTn id="12" dur="500">
                                          <p:stCondLst>
                                            <p:cond delay="0"/>
                                          </p:stCondLst>
                                        </p:cTn>
                                        <p:tgtEl>
                                          <p:spTgt spid="22733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330" grpId="0"/>
      <p:bldP spid="227331" grpId="0" build="p"/>
    </p:bldLst>
  </p:timing>
</p:sld>
</file>

<file path=ppt/slides/slide2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7330" name="Rectangle 2"/>
          <p:cNvSpPr>
            <a:spLocks noGrp="1" noChangeArrowheads="1"/>
          </p:cNvSpPr>
          <p:nvPr>
            <p:ph type="title"/>
          </p:nvPr>
        </p:nvSpPr>
        <p:spPr>
          <a:xfrm>
            <a:off x="1066800" y="228600"/>
            <a:ext cx="7200900" cy="762000"/>
          </a:xfrm>
        </p:spPr>
        <p:txBody>
          <a:bodyPr>
            <a:noAutofit/>
          </a:bodyPr>
          <a:lstStyle/>
          <a:p>
            <a:pPr eaLnBrk="1" hangingPunct="1">
              <a:defRPr/>
            </a:pPr>
            <a:r>
              <a:rPr lang="en-US" sz="4000" b="1" u="sng" dirty="0"/>
              <a:t>ROLE OF POLICE </a:t>
            </a:r>
            <a:br>
              <a:rPr lang="en-US" sz="4000" b="1" u="sng" dirty="0"/>
            </a:br>
            <a:endParaRPr lang="en-US" sz="4000" dirty="0"/>
          </a:p>
        </p:txBody>
      </p:sp>
      <p:sp>
        <p:nvSpPr>
          <p:cNvPr id="227331" name="Rectangle 3"/>
          <p:cNvSpPr>
            <a:spLocks noGrp="1" noChangeArrowheads="1"/>
          </p:cNvSpPr>
          <p:nvPr>
            <p:ph idx="1"/>
          </p:nvPr>
        </p:nvSpPr>
        <p:spPr>
          <a:xfrm>
            <a:off x="457200" y="1219200"/>
            <a:ext cx="8229600" cy="5410200"/>
          </a:xfrm>
        </p:spPr>
        <p:txBody>
          <a:bodyPr>
            <a:noAutofit/>
          </a:bodyPr>
          <a:lstStyle/>
          <a:p>
            <a:pPr eaLnBrk="1" hangingPunct="1">
              <a:lnSpc>
                <a:spcPct val="80000"/>
              </a:lnSpc>
              <a:buFont typeface="Wingdings" pitchFamily="2" charset="2"/>
              <a:buNone/>
              <a:defRPr/>
            </a:pPr>
            <a:endParaRPr lang="en-US" sz="2800" dirty="0"/>
          </a:p>
          <a:p>
            <a:pPr eaLnBrk="1" hangingPunct="1">
              <a:lnSpc>
                <a:spcPct val="80000"/>
              </a:lnSpc>
              <a:defRPr/>
            </a:pPr>
            <a:r>
              <a:rPr lang="en-US" sz="2800" dirty="0"/>
              <a:t>No specific “Hate Crime” in statute book</a:t>
            </a:r>
          </a:p>
          <a:p>
            <a:pPr eaLnBrk="1" hangingPunct="1">
              <a:lnSpc>
                <a:spcPct val="80000"/>
              </a:lnSpc>
              <a:defRPr/>
            </a:pPr>
            <a:endParaRPr lang="en-US" sz="2800" dirty="0"/>
          </a:p>
          <a:p>
            <a:pPr eaLnBrk="1" hangingPunct="1">
              <a:lnSpc>
                <a:spcPct val="80000"/>
              </a:lnSpc>
              <a:defRPr/>
            </a:pPr>
            <a:r>
              <a:rPr lang="en-US" sz="2800" dirty="0"/>
              <a:t>Hate crime enhancement is at sentencing pursuant to 31-18B-3</a:t>
            </a:r>
          </a:p>
          <a:p>
            <a:pPr eaLnBrk="1" hangingPunct="1">
              <a:lnSpc>
                <a:spcPct val="80000"/>
              </a:lnSpc>
              <a:defRPr/>
            </a:pPr>
            <a:endParaRPr lang="en-US" sz="2800" dirty="0"/>
          </a:p>
          <a:p>
            <a:pPr eaLnBrk="1" hangingPunct="1">
              <a:lnSpc>
                <a:spcPct val="80000"/>
              </a:lnSpc>
              <a:defRPr/>
            </a:pPr>
            <a:r>
              <a:rPr lang="en-US" sz="2800" dirty="0"/>
              <a:t>Conduct a good investigation</a:t>
            </a:r>
          </a:p>
          <a:p>
            <a:pPr eaLnBrk="1" hangingPunct="1">
              <a:lnSpc>
                <a:spcPct val="80000"/>
              </a:lnSpc>
              <a:defRPr/>
            </a:pPr>
            <a:endParaRPr lang="en-US" sz="2800" dirty="0"/>
          </a:p>
          <a:p>
            <a:pPr eaLnBrk="1" hangingPunct="1">
              <a:lnSpc>
                <a:spcPct val="80000"/>
              </a:lnSpc>
              <a:defRPr/>
            </a:pPr>
            <a:r>
              <a:rPr lang="en-US" sz="2800" dirty="0"/>
              <a:t>Take it seriously</a:t>
            </a:r>
          </a:p>
          <a:p>
            <a:pPr eaLnBrk="1" hangingPunct="1">
              <a:lnSpc>
                <a:spcPct val="80000"/>
              </a:lnSpc>
              <a:defRPr/>
            </a:pPr>
            <a:endParaRPr lang="en-US" sz="2800" dirty="0"/>
          </a:p>
        </p:txBody>
      </p:sp>
    </p:spTree>
    <p:extLst>
      <p:ext uri="{BB962C8B-B14F-4D97-AF65-F5344CB8AC3E}">
        <p14:creationId xmlns:p14="http://schemas.microsoft.com/office/powerpoint/2010/main" val="39363391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27330"/>
                                        </p:tgtEl>
                                        <p:attrNameLst>
                                          <p:attrName>style.visibility</p:attrName>
                                        </p:attrNameLst>
                                      </p:cBhvr>
                                      <p:to>
                                        <p:strVal val="visible"/>
                                      </p:to>
                                    </p:set>
                                    <p:animEffect transition="in" filter="fade">
                                      <p:cBhvr>
                                        <p:cTn id="7" dur="1000">
                                          <p:stCondLst>
                                            <p:cond delay="0"/>
                                          </p:stCondLst>
                                        </p:cTn>
                                        <p:tgtEl>
                                          <p:spTgt spid="2273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lt">
                                    <p:tmPct val="10000"/>
                                  </p:iterate>
                                  <p:childTnLst>
                                    <p:set>
                                      <p:cBhvr>
                                        <p:cTn id="11" dur="1" fill="hold">
                                          <p:stCondLst>
                                            <p:cond delay="0"/>
                                          </p:stCondLst>
                                        </p:cTn>
                                        <p:tgtEl>
                                          <p:spTgt spid="227331">
                                            <p:txEl>
                                              <p:pRg st="1" end="1"/>
                                            </p:txEl>
                                          </p:spTgt>
                                        </p:tgtEl>
                                        <p:attrNameLst>
                                          <p:attrName>style.visibility</p:attrName>
                                        </p:attrNameLst>
                                      </p:cBhvr>
                                      <p:to>
                                        <p:strVal val="visible"/>
                                      </p:to>
                                    </p:set>
                                    <p:animEffect transition="in" filter="fade">
                                      <p:cBhvr>
                                        <p:cTn id="12" dur="500">
                                          <p:stCondLst>
                                            <p:cond delay="0"/>
                                          </p:stCondLst>
                                        </p:cTn>
                                        <p:tgtEl>
                                          <p:spTgt spid="22733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iterate type="lt">
                                    <p:tmPct val="10000"/>
                                  </p:iterate>
                                  <p:childTnLst>
                                    <p:set>
                                      <p:cBhvr>
                                        <p:cTn id="16" dur="1" fill="hold">
                                          <p:stCondLst>
                                            <p:cond delay="0"/>
                                          </p:stCondLst>
                                        </p:cTn>
                                        <p:tgtEl>
                                          <p:spTgt spid="227331">
                                            <p:txEl>
                                              <p:pRg st="3" end="3"/>
                                            </p:txEl>
                                          </p:spTgt>
                                        </p:tgtEl>
                                        <p:attrNameLst>
                                          <p:attrName>style.visibility</p:attrName>
                                        </p:attrNameLst>
                                      </p:cBhvr>
                                      <p:to>
                                        <p:strVal val="visible"/>
                                      </p:to>
                                    </p:set>
                                    <p:animEffect transition="in" filter="fade">
                                      <p:cBhvr>
                                        <p:cTn id="17" dur="500">
                                          <p:stCondLst>
                                            <p:cond delay="0"/>
                                          </p:stCondLst>
                                        </p:cTn>
                                        <p:tgtEl>
                                          <p:spTgt spid="22733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iterate type="lt">
                                    <p:tmPct val="10000"/>
                                  </p:iterate>
                                  <p:childTnLst>
                                    <p:set>
                                      <p:cBhvr>
                                        <p:cTn id="21" dur="1" fill="hold">
                                          <p:stCondLst>
                                            <p:cond delay="0"/>
                                          </p:stCondLst>
                                        </p:cTn>
                                        <p:tgtEl>
                                          <p:spTgt spid="227331">
                                            <p:txEl>
                                              <p:pRg st="5" end="5"/>
                                            </p:txEl>
                                          </p:spTgt>
                                        </p:tgtEl>
                                        <p:attrNameLst>
                                          <p:attrName>style.visibility</p:attrName>
                                        </p:attrNameLst>
                                      </p:cBhvr>
                                      <p:to>
                                        <p:strVal val="visible"/>
                                      </p:to>
                                    </p:set>
                                    <p:animEffect transition="in" filter="fade">
                                      <p:cBhvr>
                                        <p:cTn id="22" dur="500">
                                          <p:stCondLst>
                                            <p:cond delay="0"/>
                                          </p:stCondLst>
                                        </p:cTn>
                                        <p:tgtEl>
                                          <p:spTgt spid="227331">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iterate type="lt">
                                    <p:tmPct val="10000"/>
                                  </p:iterate>
                                  <p:childTnLst>
                                    <p:set>
                                      <p:cBhvr>
                                        <p:cTn id="26" dur="1" fill="hold">
                                          <p:stCondLst>
                                            <p:cond delay="0"/>
                                          </p:stCondLst>
                                        </p:cTn>
                                        <p:tgtEl>
                                          <p:spTgt spid="227331">
                                            <p:txEl>
                                              <p:pRg st="7" end="7"/>
                                            </p:txEl>
                                          </p:spTgt>
                                        </p:tgtEl>
                                        <p:attrNameLst>
                                          <p:attrName>style.visibility</p:attrName>
                                        </p:attrNameLst>
                                      </p:cBhvr>
                                      <p:to>
                                        <p:strVal val="visible"/>
                                      </p:to>
                                    </p:set>
                                    <p:animEffect transition="in" filter="fade">
                                      <p:cBhvr>
                                        <p:cTn id="27" dur="500">
                                          <p:stCondLst>
                                            <p:cond delay="0"/>
                                          </p:stCondLst>
                                        </p:cTn>
                                        <p:tgtEl>
                                          <p:spTgt spid="22733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330" grpId="0"/>
      <p:bldP spid="227331" grpId="0" build="p"/>
    </p:bldLst>
  </p:timing>
</p:sld>
</file>

<file path=ppt/slides/slide2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8354" name="Rectangle 2"/>
          <p:cNvSpPr>
            <a:spLocks noGrp="1" noChangeArrowheads="1"/>
          </p:cNvSpPr>
          <p:nvPr>
            <p:ph type="title"/>
          </p:nvPr>
        </p:nvSpPr>
        <p:spPr>
          <a:xfrm>
            <a:off x="533400" y="304800"/>
            <a:ext cx="8229600" cy="990600"/>
          </a:xfrm>
        </p:spPr>
        <p:txBody>
          <a:bodyPr>
            <a:noAutofit/>
          </a:bodyPr>
          <a:lstStyle/>
          <a:p>
            <a:pPr eaLnBrk="1" hangingPunct="1">
              <a:defRPr/>
            </a:pPr>
            <a:r>
              <a:rPr lang="en-US" sz="3600" b="1" u="sng" dirty="0"/>
              <a:t>ROLE OF POLICE- INVESTIGATION</a:t>
            </a:r>
            <a:br>
              <a:rPr lang="en-US" sz="3600" b="1" u="sng" dirty="0"/>
            </a:br>
            <a:endParaRPr lang="en-US" sz="3600" b="1" u="sng" dirty="0"/>
          </a:p>
        </p:txBody>
      </p:sp>
      <p:sp>
        <p:nvSpPr>
          <p:cNvPr id="228355" name="Rectangle 3"/>
          <p:cNvSpPr>
            <a:spLocks noGrp="1" noChangeArrowheads="1"/>
          </p:cNvSpPr>
          <p:nvPr>
            <p:ph idx="1"/>
          </p:nvPr>
        </p:nvSpPr>
        <p:spPr>
          <a:xfrm>
            <a:off x="457200" y="1600200"/>
            <a:ext cx="8229600" cy="5257800"/>
          </a:xfrm>
        </p:spPr>
        <p:txBody>
          <a:bodyPr>
            <a:noAutofit/>
          </a:bodyPr>
          <a:lstStyle/>
          <a:p>
            <a:pPr marL="609600" indent="-609600" eaLnBrk="1" hangingPunct="1">
              <a:lnSpc>
                <a:spcPct val="80000"/>
              </a:lnSpc>
              <a:defRPr/>
            </a:pPr>
            <a:r>
              <a:rPr lang="en-US" sz="2800" dirty="0"/>
              <a:t>First, establish that the elements of a crime have been met</a:t>
            </a:r>
          </a:p>
          <a:p>
            <a:pPr marL="609600" indent="-609600" eaLnBrk="1" hangingPunct="1">
              <a:lnSpc>
                <a:spcPct val="80000"/>
              </a:lnSpc>
              <a:defRPr/>
            </a:pPr>
            <a:r>
              <a:rPr lang="en-US" sz="2800" dirty="0"/>
              <a:t>Then look at the motivation based on additional information you get from witnesses or offenders own statements</a:t>
            </a:r>
          </a:p>
          <a:p>
            <a:pPr marL="609600" indent="-609600" eaLnBrk="1" hangingPunct="1">
              <a:lnSpc>
                <a:spcPct val="80000"/>
              </a:lnSpc>
              <a:buFont typeface="Wingdings" pitchFamily="2" charset="2"/>
              <a:buNone/>
              <a:defRPr/>
            </a:pPr>
            <a:r>
              <a:rPr lang="en-US" sz="2800" dirty="0"/>
              <a:t>Some facts that may be useful: </a:t>
            </a:r>
          </a:p>
          <a:p>
            <a:pPr marL="609600" indent="-609600" eaLnBrk="1" hangingPunct="1">
              <a:lnSpc>
                <a:spcPct val="80000"/>
              </a:lnSpc>
              <a:buFont typeface="Wingdings" pitchFamily="2" charset="2"/>
              <a:buNone/>
              <a:defRPr/>
            </a:pPr>
            <a:r>
              <a:rPr lang="en-US" sz="2800" dirty="0"/>
              <a:t>	</a:t>
            </a:r>
            <a:r>
              <a:rPr lang="en-US" sz="2400" dirty="0"/>
              <a:t>Is the motivation of the offender known? </a:t>
            </a:r>
          </a:p>
          <a:p>
            <a:pPr marL="990600" lvl="1" indent="-533400" eaLnBrk="1" hangingPunct="1">
              <a:lnSpc>
                <a:spcPct val="80000"/>
              </a:lnSpc>
              <a:defRPr/>
            </a:pPr>
            <a:r>
              <a:rPr lang="en-US" sz="2400" dirty="0"/>
              <a:t>Is there no other clear motivation for the incident? </a:t>
            </a:r>
          </a:p>
          <a:p>
            <a:pPr marL="990600" lvl="1" indent="-533400" eaLnBrk="1" hangingPunct="1">
              <a:lnSpc>
                <a:spcPct val="80000"/>
              </a:lnSpc>
              <a:defRPr/>
            </a:pPr>
            <a:r>
              <a:rPr lang="en-US" sz="2400" dirty="0"/>
              <a:t>Oral remarks, written statement or gestures made by the offender which indicate his or her bias.  Example:  A racial slur. </a:t>
            </a:r>
          </a:p>
          <a:p>
            <a:pPr marL="990600" lvl="1" indent="-533400" eaLnBrk="1" hangingPunct="1">
              <a:lnSpc>
                <a:spcPct val="80000"/>
              </a:lnSpc>
              <a:defRPr/>
            </a:pPr>
            <a:r>
              <a:rPr lang="en-US" sz="2400" dirty="0"/>
              <a:t>Bias-related drawings, symbols or graffiti left at the crime scene.  Example:  a swastika painted on the door of a synagogue. </a:t>
            </a:r>
          </a:p>
          <a:p>
            <a:pPr marL="990600" lvl="1" indent="-533400" eaLnBrk="1" hangingPunct="1">
              <a:lnSpc>
                <a:spcPct val="80000"/>
              </a:lnSpc>
              <a:buFont typeface="Wingdings" pitchFamily="2" charset="2"/>
              <a:buNone/>
              <a:defRPr/>
            </a:pPr>
            <a:endParaRPr lang="en-US" sz="2400" dirty="0"/>
          </a:p>
        </p:txBody>
      </p:sp>
    </p:spTree>
    <p:extLst>
      <p:ext uri="{BB962C8B-B14F-4D97-AF65-F5344CB8AC3E}">
        <p14:creationId xmlns:p14="http://schemas.microsoft.com/office/powerpoint/2010/main" val="247866275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8354"/>
                                        </p:tgtEl>
                                        <p:attrNameLst>
                                          <p:attrName>style.visibility</p:attrName>
                                        </p:attrNameLst>
                                      </p:cBhvr>
                                      <p:to>
                                        <p:strVal val="visible"/>
                                      </p:to>
                                    </p:set>
                                    <p:animEffect transition="in" filter="fade">
                                      <p:cBhvr>
                                        <p:cTn id="7" dur="2000"/>
                                        <p:tgtEl>
                                          <p:spTgt spid="22835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8355"/>
                                        </p:tgtEl>
                                        <p:attrNameLst>
                                          <p:attrName>style.visibility</p:attrName>
                                        </p:attrNameLst>
                                      </p:cBhvr>
                                      <p:to>
                                        <p:strVal val="visible"/>
                                      </p:to>
                                    </p:set>
                                    <p:animEffect transition="in" filter="fade">
                                      <p:cBhvr>
                                        <p:cTn id="10" dur="2000"/>
                                        <p:tgtEl>
                                          <p:spTgt spid="2283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354" grpId="0"/>
      <p:bldP spid="228355"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8354" name="Rectangle 2"/>
          <p:cNvSpPr>
            <a:spLocks noGrp="1" noChangeArrowheads="1"/>
          </p:cNvSpPr>
          <p:nvPr>
            <p:ph type="title"/>
          </p:nvPr>
        </p:nvSpPr>
        <p:spPr>
          <a:xfrm>
            <a:off x="457200" y="0"/>
            <a:ext cx="8229600" cy="1371600"/>
          </a:xfrm>
        </p:spPr>
        <p:txBody>
          <a:bodyPr/>
          <a:lstStyle/>
          <a:p>
            <a:pPr eaLnBrk="1" hangingPunct="1">
              <a:defRPr/>
            </a:pPr>
            <a:r>
              <a:rPr lang="en-US" sz="2000" b="1" u="sng"/>
              <a:t>ROLE OF POLICE- INVESTIGATION</a:t>
            </a:r>
            <a:br>
              <a:rPr lang="en-US" sz="2000" b="1" u="sng"/>
            </a:br>
            <a:br>
              <a:rPr lang="en-US" sz="2000" b="1" u="sng"/>
            </a:br>
            <a:r>
              <a:rPr lang="en-US" sz="2000" b="1" u="sng"/>
              <a:t>BE ALERT TO THE POSSIBILITY A HATE CRIME HAS OCCURRED</a:t>
            </a:r>
          </a:p>
        </p:txBody>
      </p:sp>
      <p:sp>
        <p:nvSpPr>
          <p:cNvPr id="228355" name="Rectangle 3"/>
          <p:cNvSpPr>
            <a:spLocks noGrp="1" noChangeArrowheads="1"/>
          </p:cNvSpPr>
          <p:nvPr>
            <p:ph idx="1"/>
          </p:nvPr>
        </p:nvSpPr>
        <p:spPr>
          <a:xfrm>
            <a:off x="457200" y="1600200"/>
            <a:ext cx="8229600" cy="5257800"/>
          </a:xfrm>
        </p:spPr>
        <p:txBody>
          <a:bodyPr>
            <a:noAutofit/>
          </a:bodyPr>
          <a:lstStyle/>
          <a:p>
            <a:pPr marL="990600" lvl="1" indent="-533400" eaLnBrk="1" hangingPunct="1">
              <a:lnSpc>
                <a:spcPct val="80000"/>
              </a:lnSpc>
              <a:buFont typeface="Wingdings" pitchFamily="2" charset="2"/>
              <a:buNone/>
              <a:defRPr/>
            </a:pPr>
            <a:r>
              <a:rPr lang="en-US" sz="2800" b="1" i="0" dirty="0"/>
              <a:t>Example:</a:t>
            </a:r>
          </a:p>
          <a:p>
            <a:pPr marL="609600" indent="-609600" eaLnBrk="1" hangingPunct="1">
              <a:lnSpc>
                <a:spcPct val="80000"/>
              </a:lnSpc>
              <a:defRPr/>
            </a:pPr>
            <a:r>
              <a:rPr lang="en-US" sz="2800" dirty="0"/>
              <a:t>Did I punch my neighbor because he was black or for some other reason?   What distinguishes hate crimes from other crimes is motivation. </a:t>
            </a:r>
          </a:p>
          <a:p>
            <a:pPr marL="609600" indent="-609600" eaLnBrk="1" hangingPunct="1">
              <a:lnSpc>
                <a:spcPct val="80000"/>
              </a:lnSpc>
              <a:buFont typeface="Wingdings" pitchFamily="2" charset="2"/>
              <a:buNone/>
              <a:defRPr/>
            </a:pPr>
            <a:endParaRPr lang="en-US" sz="2800" u="sng" dirty="0"/>
          </a:p>
          <a:p>
            <a:pPr marL="609600" indent="-609600" eaLnBrk="1" hangingPunct="1">
              <a:lnSpc>
                <a:spcPct val="80000"/>
              </a:lnSpc>
              <a:defRPr/>
            </a:pPr>
            <a:r>
              <a:rPr lang="en-US" sz="2800" u="sng" dirty="0"/>
              <a:t>Jasper County (Texas) Sheriff: </a:t>
            </a:r>
            <a:endParaRPr lang="en-US" sz="2800" dirty="0"/>
          </a:p>
          <a:p>
            <a:pPr marL="609600" indent="-609600" eaLnBrk="1" hangingPunct="1">
              <a:lnSpc>
                <a:spcPct val="80000"/>
              </a:lnSpc>
              <a:buFont typeface="Wingdings" pitchFamily="2" charset="2"/>
              <a:buNone/>
              <a:defRPr/>
            </a:pPr>
            <a:r>
              <a:rPr lang="en-US" sz="2800" dirty="0"/>
              <a:t>	“I’m a brand new Sheriff.  I didn’t even know the definition of a hate crime.  But I know somebody has been murdered because he was black.  Once we saw the KKK emblem on the cigarette lighter, that’s when we started having some bad thoughts.”</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8354"/>
                                        </p:tgtEl>
                                        <p:attrNameLst>
                                          <p:attrName>style.visibility</p:attrName>
                                        </p:attrNameLst>
                                      </p:cBhvr>
                                      <p:to>
                                        <p:strVal val="visible"/>
                                      </p:to>
                                    </p:set>
                                    <p:animEffect transition="in" filter="fade">
                                      <p:cBhvr>
                                        <p:cTn id="7" dur="2000"/>
                                        <p:tgtEl>
                                          <p:spTgt spid="22835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8355"/>
                                        </p:tgtEl>
                                        <p:attrNameLst>
                                          <p:attrName>style.visibility</p:attrName>
                                        </p:attrNameLst>
                                      </p:cBhvr>
                                      <p:to>
                                        <p:strVal val="visible"/>
                                      </p:to>
                                    </p:set>
                                    <p:animEffect transition="in" filter="fade">
                                      <p:cBhvr>
                                        <p:cTn id="10" dur="2000"/>
                                        <p:tgtEl>
                                          <p:spTgt spid="2283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354" grpId="0"/>
      <p:bldP spid="22835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1566"/>
            <a:ext cx="7200900" cy="1485900"/>
          </a:xfrm>
        </p:spPr>
        <p:txBody>
          <a:bodyPr/>
          <a:lstStyle/>
          <a:p>
            <a:r>
              <a:rPr lang="en-US" dirty="0"/>
              <a:t>Chicago Torture</a:t>
            </a:r>
          </a:p>
        </p:txBody>
      </p:sp>
      <p:pic>
        <p:nvPicPr>
          <p:cNvPr id="4" name="Chicago torture video_ Four charged with hate crimes">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1102" y="914400"/>
            <a:ext cx="9147275" cy="5144914"/>
          </a:xfrm>
        </p:spPr>
      </p:pic>
    </p:spTree>
    <p:extLst>
      <p:ext uri="{BB962C8B-B14F-4D97-AF65-F5344CB8AC3E}">
        <p14:creationId xmlns:p14="http://schemas.microsoft.com/office/powerpoint/2010/main" val="13399420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6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0402" name="Rectangle 2"/>
          <p:cNvSpPr>
            <a:spLocks noGrp="1" noChangeArrowheads="1"/>
          </p:cNvSpPr>
          <p:nvPr>
            <p:ph type="title"/>
          </p:nvPr>
        </p:nvSpPr>
        <p:spPr>
          <a:xfrm>
            <a:off x="762000" y="152400"/>
            <a:ext cx="7200900" cy="1485900"/>
          </a:xfrm>
        </p:spPr>
        <p:txBody>
          <a:bodyPr>
            <a:normAutofit fontScale="90000"/>
          </a:bodyPr>
          <a:lstStyle/>
          <a:p>
            <a:pPr eaLnBrk="1" hangingPunct="1">
              <a:defRPr/>
            </a:pPr>
            <a:r>
              <a:rPr lang="en-US" sz="4000" b="1" u="sng" dirty="0"/>
              <a:t>YOU DECIDE: </a:t>
            </a:r>
            <a:br>
              <a:rPr lang="en-US" sz="4000" b="1" u="sng" dirty="0"/>
            </a:br>
            <a:r>
              <a:rPr lang="en-US" sz="4000" b="1" u="sng" dirty="0"/>
              <a:t>ARE THE FOLLOWING CRIMES HATE CRIMES?</a:t>
            </a:r>
            <a:r>
              <a:rPr lang="en-US" sz="4000" dirty="0"/>
              <a:t> </a:t>
            </a:r>
          </a:p>
        </p:txBody>
      </p:sp>
      <p:sp>
        <p:nvSpPr>
          <p:cNvPr id="230403" name="Rectangle 3"/>
          <p:cNvSpPr>
            <a:spLocks noGrp="1" noChangeArrowheads="1"/>
          </p:cNvSpPr>
          <p:nvPr>
            <p:ph idx="1"/>
          </p:nvPr>
        </p:nvSpPr>
        <p:spPr>
          <a:xfrm>
            <a:off x="457200" y="2209800"/>
            <a:ext cx="8229600" cy="4648200"/>
          </a:xfrm>
        </p:spPr>
        <p:txBody>
          <a:bodyPr>
            <a:normAutofit/>
          </a:bodyPr>
          <a:lstStyle/>
          <a:p>
            <a:pPr eaLnBrk="1" hangingPunct="1">
              <a:lnSpc>
                <a:spcPct val="80000"/>
              </a:lnSpc>
              <a:defRPr/>
            </a:pPr>
            <a:r>
              <a:rPr lang="en-US" sz="3200" dirty="0"/>
              <a:t>Overnight, unknown persons broke into a synagogue and destroyed several religious objects.  The offenders drew a large swastika on the door and wrote “Death to Jews” on a wall. Although valuable items were present, none were stolen. Hate Crime? Justify your answer. </a:t>
            </a:r>
          </a:p>
          <a:p>
            <a:pPr eaLnBrk="1" hangingPunct="1">
              <a:lnSpc>
                <a:spcPct val="80000"/>
              </a:lnSpc>
              <a:defRPr/>
            </a:pPr>
            <a:endParaRPr lang="en-US" sz="3200" dirty="0"/>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200900" cy="762000"/>
          </a:xfrm>
        </p:spPr>
        <p:txBody>
          <a:bodyPr/>
          <a:lstStyle/>
          <a:p>
            <a:r>
              <a:rPr lang="en-US" dirty="0"/>
              <a:t>You Decide:</a:t>
            </a:r>
          </a:p>
        </p:txBody>
      </p:sp>
      <p:sp>
        <p:nvSpPr>
          <p:cNvPr id="3" name="Content Placeholder 2"/>
          <p:cNvSpPr>
            <a:spLocks noGrp="1"/>
          </p:cNvSpPr>
          <p:nvPr>
            <p:ph idx="1"/>
          </p:nvPr>
        </p:nvSpPr>
        <p:spPr>
          <a:xfrm>
            <a:off x="1028700" y="1219200"/>
            <a:ext cx="7200900" cy="4648200"/>
          </a:xfrm>
        </p:spPr>
        <p:txBody>
          <a:bodyPr>
            <a:noAutofit/>
          </a:bodyPr>
          <a:lstStyle/>
          <a:p>
            <a:r>
              <a:rPr lang="en-US" sz="2800" dirty="0"/>
              <a:t>Japanese-American was attacked by a white male wielding a tire iron.  The victim suffered severe cuts and a broken arm.  The incident took place in a parking lot next to a bar.  Investigations revealed that the offender and victim had previously exchanged racial insults.  Offender had initiated the exchange, using anti-Japanese slurs.  He complained that Japanese were taking jobs from Americans.   Hate Crime? Justify your answer </a:t>
            </a:r>
          </a:p>
          <a:p>
            <a:endParaRPr lang="en-US" sz="2800" dirty="0"/>
          </a:p>
        </p:txBody>
      </p:sp>
    </p:spTree>
    <p:extLst>
      <p:ext uri="{BB962C8B-B14F-4D97-AF65-F5344CB8AC3E}">
        <p14:creationId xmlns:p14="http://schemas.microsoft.com/office/powerpoint/2010/main" val="4053077886"/>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028700" y="304800"/>
            <a:ext cx="7200900" cy="1485900"/>
          </a:xfrm>
        </p:spPr>
        <p:txBody>
          <a:bodyPr/>
          <a:lstStyle/>
          <a:p>
            <a:r>
              <a:rPr lang="en-US" dirty="0"/>
              <a:t>You Decide:</a:t>
            </a:r>
          </a:p>
        </p:txBody>
      </p:sp>
      <p:sp>
        <p:nvSpPr>
          <p:cNvPr id="3" name="Content Placeholder 2"/>
          <p:cNvSpPr>
            <a:spLocks noGrp="1"/>
          </p:cNvSpPr>
          <p:nvPr>
            <p:ph idx="1"/>
          </p:nvPr>
        </p:nvSpPr>
        <p:spPr>
          <a:xfrm>
            <a:off x="1028700" y="1981200"/>
            <a:ext cx="7200900" cy="4495800"/>
          </a:xfrm>
        </p:spPr>
        <p:txBody>
          <a:bodyPr>
            <a:noAutofit/>
          </a:bodyPr>
          <a:lstStyle/>
          <a:p>
            <a:r>
              <a:rPr lang="en-US" sz="2800" dirty="0"/>
              <a:t>While driving through a predominately Hispanic neighborhood, a Black male stopped his car to repair a flat tire.  A group of Hispanics leaving a bar across the street accosted the driver then attacked him with bottles and clubs.  During the attack, the offenders used racial slurs and told him Blacks were not welcomed in the neighborhood.  Hate Crime?  Justify your answer. </a:t>
            </a:r>
          </a:p>
          <a:p>
            <a:endParaRPr lang="en-US" sz="3600" dirty="0"/>
          </a:p>
        </p:txBody>
      </p:sp>
    </p:spTree>
    <p:extLst>
      <p:ext uri="{BB962C8B-B14F-4D97-AF65-F5344CB8AC3E}">
        <p14:creationId xmlns:p14="http://schemas.microsoft.com/office/powerpoint/2010/main" val="2705435155"/>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028700" y="304800"/>
            <a:ext cx="7200900" cy="1485900"/>
          </a:xfrm>
        </p:spPr>
        <p:txBody>
          <a:bodyPr/>
          <a:lstStyle/>
          <a:p>
            <a:r>
              <a:rPr lang="en-US" dirty="0"/>
              <a:t>You Decide:</a:t>
            </a:r>
          </a:p>
        </p:txBody>
      </p:sp>
      <p:sp>
        <p:nvSpPr>
          <p:cNvPr id="3" name="Content Placeholder 2"/>
          <p:cNvSpPr>
            <a:spLocks noGrp="1"/>
          </p:cNvSpPr>
          <p:nvPr>
            <p:ph idx="1"/>
          </p:nvPr>
        </p:nvSpPr>
        <p:spPr>
          <a:xfrm>
            <a:off x="1028700" y="1981200"/>
            <a:ext cx="7200900" cy="4495800"/>
          </a:xfrm>
        </p:spPr>
        <p:txBody>
          <a:bodyPr>
            <a:noAutofit/>
          </a:bodyPr>
          <a:lstStyle/>
          <a:p>
            <a:r>
              <a:rPr lang="en-US" sz="2800" dirty="0"/>
              <a:t>A group home for persons with psychiatric disabilities was the site of a reported arson.  Apparently, neighbors had expressed many concerns about the group home and were angry that the house was located in their community.  Shortly before the fire was reported, a witness heard a young man state, “I’ll get rid of those crazies.” “I’ll burn them out.”  Hate Crime?   If so, what group? Justify your answer. </a:t>
            </a:r>
          </a:p>
          <a:p>
            <a:endParaRPr lang="en-US" sz="4000" dirty="0"/>
          </a:p>
        </p:txBody>
      </p:sp>
    </p:spTree>
    <p:extLst>
      <p:ext uri="{BB962C8B-B14F-4D97-AF65-F5344CB8AC3E}">
        <p14:creationId xmlns:p14="http://schemas.microsoft.com/office/powerpoint/2010/main" val="333070644"/>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028700" y="304800"/>
            <a:ext cx="7200900" cy="1485900"/>
          </a:xfrm>
        </p:spPr>
        <p:txBody>
          <a:bodyPr/>
          <a:lstStyle/>
          <a:p>
            <a:r>
              <a:rPr lang="en-US" dirty="0"/>
              <a:t>You Decide:</a:t>
            </a:r>
          </a:p>
        </p:txBody>
      </p:sp>
      <p:sp>
        <p:nvSpPr>
          <p:cNvPr id="3" name="Content Placeholder 2"/>
          <p:cNvSpPr>
            <a:spLocks noGrp="1"/>
          </p:cNvSpPr>
          <p:nvPr>
            <p:ph idx="1"/>
          </p:nvPr>
        </p:nvSpPr>
        <p:spPr>
          <a:xfrm>
            <a:off x="1028700" y="1981200"/>
            <a:ext cx="7200900" cy="4495800"/>
          </a:xfrm>
        </p:spPr>
        <p:txBody>
          <a:bodyPr>
            <a:noAutofit/>
          </a:bodyPr>
          <a:lstStyle/>
          <a:p>
            <a:pPr>
              <a:lnSpc>
                <a:spcPct val="80000"/>
              </a:lnSpc>
              <a:defRPr/>
            </a:pPr>
            <a:r>
              <a:rPr lang="en-US" sz="2800" dirty="0"/>
              <a:t>An adult white male was approached by four white teenagers who requested money for the bus.  When he refused, one of the youths said to the others, “Let’s teach this (bad word for a gay person) a lesson.” The victim was punched in the face, knocked to the ground, kicked several times and robbed of his wristwatch, ring, and wallet.  When he reported the crime, the victim advised he did not know the offenders and he was not gay.  Hate Crime?  Justify your answer </a:t>
            </a:r>
          </a:p>
          <a:p>
            <a:endParaRPr lang="en-US" sz="4000" dirty="0"/>
          </a:p>
        </p:txBody>
      </p:sp>
    </p:spTree>
    <p:extLst>
      <p:ext uri="{BB962C8B-B14F-4D97-AF65-F5344CB8AC3E}">
        <p14:creationId xmlns:p14="http://schemas.microsoft.com/office/powerpoint/2010/main" val="3943660368"/>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8898" name="Rectangle 2"/>
          <p:cNvSpPr>
            <a:spLocks noGrp="1" noChangeArrowheads="1"/>
          </p:cNvSpPr>
          <p:nvPr>
            <p:ph type="title"/>
          </p:nvPr>
        </p:nvSpPr>
        <p:spPr/>
        <p:txBody>
          <a:bodyPr/>
          <a:lstStyle/>
          <a:p>
            <a:pPr algn="ctr" eaLnBrk="1" hangingPunct="1">
              <a:defRPr/>
            </a:pPr>
            <a:r>
              <a:rPr lang="en-US" b="1" u="sng" dirty="0"/>
              <a:t>HATE CRIMES</a:t>
            </a:r>
            <a:br>
              <a:rPr lang="en-US" b="1" u="sng" dirty="0"/>
            </a:br>
            <a:r>
              <a:rPr lang="en-US" sz="2000" b="1" u="sng" dirty="0"/>
              <a:t>HISTORICAL BACKGROUND</a:t>
            </a:r>
          </a:p>
        </p:txBody>
      </p:sp>
      <p:sp>
        <p:nvSpPr>
          <p:cNvPr id="208899" name="Rectangle 3"/>
          <p:cNvSpPr>
            <a:spLocks noGrp="1" noChangeArrowheads="1"/>
          </p:cNvSpPr>
          <p:nvPr>
            <p:ph idx="1"/>
          </p:nvPr>
        </p:nvSpPr>
        <p:spPr>
          <a:xfrm>
            <a:off x="1028700" y="1752600"/>
            <a:ext cx="7810500" cy="4800600"/>
          </a:xfrm>
        </p:spPr>
        <p:txBody>
          <a:bodyPr>
            <a:noAutofit/>
          </a:bodyPr>
          <a:lstStyle/>
          <a:p>
            <a:pPr eaLnBrk="1" hangingPunct="1">
              <a:lnSpc>
                <a:spcPct val="80000"/>
              </a:lnSpc>
              <a:buFont typeface="Wingdings" pitchFamily="2" charset="2"/>
              <a:buNone/>
              <a:defRPr/>
            </a:pPr>
            <a:r>
              <a:rPr lang="en-US" sz="2800" b="1" u="sng" dirty="0"/>
              <a:t>SERIOUSNESS OF HATE CRIMES</a:t>
            </a:r>
          </a:p>
          <a:p>
            <a:pPr eaLnBrk="1" hangingPunct="1">
              <a:lnSpc>
                <a:spcPct val="80000"/>
              </a:lnSpc>
              <a:defRPr/>
            </a:pPr>
            <a:r>
              <a:rPr lang="en-US" sz="2800" dirty="0"/>
              <a:t>Hate and fear have been successfully exploited by leaders for thousands of years. </a:t>
            </a:r>
          </a:p>
          <a:p>
            <a:pPr eaLnBrk="1" hangingPunct="1">
              <a:lnSpc>
                <a:spcPct val="80000"/>
              </a:lnSpc>
              <a:defRPr/>
            </a:pPr>
            <a:r>
              <a:rPr lang="en-US" sz="2800" dirty="0"/>
              <a:t>Hate spreads like a brush fire and can suddenly flare up and escalate into violence. </a:t>
            </a:r>
          </a:p>
          <a:p>
            <a:pPr eaLnBrk="1" hangingPunct="1">
              <a:lnSpc>
                <a:spcPct val="80000"/>
              </a:lnSpc>
              <a:defRPr/>
            </a:pPr>
            <a:r>
              <a:rPr lang="en-US" sz="2800" dirty="0"/>
              <a:t>Also, a hate crime can be further reaching and than the crime itself and can have a greater impact on the community. </a:t>
            </a:r>
          </a:p>
          <a:p>
            <a:pPr eaLnBrk="1" hangingPunct="1">
              <a:lnSpc>
                <a:spcPct val="80000"/>
              </a:lnSpc>
              <a:defRPr/>
            </a:pPr>
            <a:r>
              <a:rPr lang="en-US" sz="2800" dirty="0"/>
              <a:t>Hate crimes can range from simple vandalism to genocide.  A look at some historical examples will illustrate the reality of hate crimes. </a:t>
            </a:r>
          </a:p>
          <a:p>
            <a:pPr eaLnBrk="1" hangingPunct="1">
              <a:lnSpc>
                <a:spcPct val="80000"/>
              </a:lnSpc>
              <a:defRPr/>
            </a:pPr>
            <a:endParaRPr lang="en-US" sz="2800" dirty="0"/>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028700" y="457200"/>
            <a:ext cx="7200900" cy="1485900"/>
          </a:xfrm>
        </p:spPr>
        <p:txBody>
          <a:bodyPr/>
          <a:lstStyle/>
          <a:p>
            <a:r>
              <a:rPr lang="en-US" dirty="0"/>
              <a:t>You Decide:</a:t>
            </a:r>
          </a:p>
        </p:txBody>
      </p:sp>
      <p:sp>
        <p:nvSpPr>
          <p:cNvPr id="3" name="Content Placeholder 2"/>
          <p:cNvSpPr>
            <a:spLocks noGrp="1"/>
          </p:cNvSpPr>
          <p:nvPr>
            <p:ph idx="1"/>
          </p:nvPr>
        </p:nvSpPr>
        <p:spPr>
          <a:xfrm>
            <a:off x="1028700" y="2057400"/>
            <a:ext cx="7200900" cy="4419600"/>
          </a:xfrm>
        </p:spPr>
        <p:txBody>
          <a:bodyPr>
            <a:normAutofit/>
          </a:bodyPr>
          <a:lstStyle/>
          <a:p>
            <a:r>
              <a:rPr lang="en-US" sz="2800" dirty="0"/>
              <a:t>On a Saturday morning a man is standing at the corner of a busy intersection near a synagogue.  He is saying offensive things such as “All Jews should die”  and “Hitler didn’t finish the job.” He is also distributing anti-Semitic hate literature and is a member of a neo-Nazi group,  What Crime?  Hate Crime?  Justify your Answer.</a:t>
            </a:r>
          </a:p>
          <a:p>
            <a:endParaRPr lang="en-US" sz="2800" dirty="0"/>
          </a:p>
        </p:txBody>
      </p:sp>
    </p:spTree>
    <p:extLst>
      <p:ext uri="{BB962C8B-B14F-4D97-AF65-F5344CB8AC3E}">
        <p14:creationId xmlns:p14="http://schemas.microsoft.com/office/powerpoint/2010/main" val="3379363379"/>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028700" y="457200"/>
            <a:ext cx="7200900" cy="1485900"/>
          </a:xfrm>
        </p:spPr>
        <p:txBody>
          <a:bodyPr/>
          <a:lstStyle/>
          <a:p>
            <a:r>
              <a:rPr lang="en-US" dirty="0"/>
              <a:t>You Decide:</a:t>
            </a:r>
          </a:p>
        </p:txBody>
      </p:sp>
      <p:sp>
        <p:nvSpPr>
          <p:cNvPr id="3" name="Content Placeholder 2"/>
          <p:cNvSpPr>
            <a:spLocks noGrp="1"/>
          </p:cNvSpPr>
          <p:nvPr>
            <p:ph idx="1"/>
          </p:nvPr>
        </p:nvSpPr>
        <p:spPr>
          <a:xfrm>
            <a:off x="1028700" y="2057400"/>
            <a:ext cx="7200900" cy="4419600"/>
          </a:xfrm>
        </p:spPr>
        <p:txBody>
          <a:bodyPr>
            <a:normAutofit/>
          </a:bodyPr>
          <a:lstStyle/>
          <a:p>
            <a:r>
              <a:rPr lang="en-US" sz="2800" dirty="0"/>
              <a:t>Students at a religious school vandalized their own school, leaving anti-religious statements on the walls.  Nothing is taken.  Hate Crime?  What is the motivation? Justify your answer.</a:t>
            </a:r>
          </a:p>
          <a:p>
            <a:endParaRPr lang="en-US" sz="2800" dirty="0"/>
          </a:p>
        </p:txBody>
      </p:sp>
    </p:spTree>
    <p:extLst>
      <p:ext uri="{BB962C8B-B14F-4D97-AF65-F5344CB8AC3E}">
        <p14:creationId xmlns:p14="http://schemas.microsoft.com/office/powerpoint/2010/main" val="2395410328"/>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028700" y="457200"/>
            <a:ext cx="7200900" cy="1485900"/>
          </a:xfrm>
        </p:spPr>
        <p:txBody>
          <a:bodyPr/>
          <a:lstStyle/>
          <a:p>
            <a:r>
              <a:rPr lang="en-US" dirty="0"/>
              <a:t>You Decide:</a:t>
            </a:r>
          </a:p>
        </p:txBody>
      </p:sp>
      <p:sp>
        <p:nvSpPr>
          <p:cNvPr id="3" name="Content Placeholder 2"/>
          <p:cNvSpPr>
            <a:spLocks noGrp="1"/>
          </p:cNvSpPr>
          <p:nvPr>
            <p:ph idx="1"/>
          </p:nvPr>
        </p:nvSpPr>
        <p:spPr>
          <a:xfrm>
            <a:off x="1028700" y="2057400"/>
            <a:ext cx="7200900" cy="4419600"/>
          </a:xfrm>
        </p:spPr>
        <p:txBody>
          <a:bodyPr>
            <a:normAutofit/>
          </a:bodyPr>
          <a:lstStyle/>
          <a:p>
            <a:pPr>
              <a:lnSpc>
                <a:spcPct val="80000"/>
              </a:lnSpc>
              <a:defRPr/>
            </a:pPr>
            <a:r>
              <a:rPr lang="en-US" sz="2800"/>
              <a:t>A white male and a black male in a bar argue about a game.  They begin fighting and during the fight use numerous racial slurs against each other. You arrive and witnesses advise you of this.  Hate Crime? Justify your answer. </a:t>
            </a:r>
            <a:endParaRPr lang="en-US" sz="2800" dirty="0"/>
          </a:p>
        </p:txBody>
      </p:sp>
    </p:spTree>
    <p:extLst>
      <p:ext uri="{BB962C8B-B14F-4D97-AF65-F5344CB8AC3E}">
        <p14:creationId xmlns:p14="http://schemas.microsoft.com/office/powerpoint/2010/main" val="414437060"/>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028700" y="457200"/>
            <a:ext cx="7200900" cy="1485900"/>
          </a:xfrm>
        </p:spPr>
        <p:txBody>
          <a:bodyPr/>
          <a:lstStyle/>
          <a:p>
            <a:r>
              <a:rPr lang="en-US" dirty="0"/>
              <a:t>You Decide:</a:t>
            </a:r>
          </a:p>
        </p:txBody>
      </p:sp>
      <p:sp>
        <p:nvSpPr>
          <p:cNvPr id="3" name="Content Placeholder 2"/>
          <p:cNvSpPr>
            <a:spLocks noGrp="1"/>
          </p:cNvSpPr>
          <p:nvPr>
            <p:ph idx="1"/>
          </p:nvPr>
        </p:nvSpPr>
        <p:spPr>
          <a:xfrm>
            <a:off x="1028700" y="2057400"/>
            <a:ext cx="7200900" cy="4419600"/>
          </a:xfrm>
        </p:spPr>
        <p:txBody>
          <a:bodyPr>
            <a:noAutofit/>
          </a:bodyPr>
          <a:lstStyle/>
          <a:p>
            <a:r>
              <a:rPr lang="en-US" sz="2800" dirty="0"/>
              <a:t>Two young males have a scam going.  They get into a car, cover the license plate with a t-shirt, and look for victims. When they see an elderly female (70’s/80’s) one jumps out of the passenger seat, runs over to her, knocks her down and steals her purse.  When caught they’re asked why did they target older women (if over the age of 60, a person can be a victim of a hate crime), they said because they’re easy targets.  We may have a double victim here: Gender and Age. Hate Crime? </a:t>
            </a:r>
          </a:p>
          <a:p>
            <a:endParaRPr lang="en-US" sz="2800" dirty="0"/>
          </a:p>
        </p:txBody>
      </p:sp>
    </p:spTree>
    <p:extLst>
      <p:ext uri="{BB962C8B-B14F-4D97-AF65-F5344CB8AC3E}">
        <p14:creationId xmlns:p14="http://schemas.microsoft.com/office/powerpoint/2010/main" val="3945574661"/>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028700" y="457200"/>
            <a:ext cx="7200900" cy="1485900"/>
          </a:xfrm>
        </p:spPr>
        <p:txBody>
          <a:bodyPr/>
          <a:lstStyle/>
          <a:p>
            <a:r>
              <a:rPr lang="en-US" dirty="0"/>
              <a:t>You Decide:</a:t>
            </a:r>
          </a:p>
        </p:txBody>
      </p:sp>
      <p:sp>
        <p:nvSpPr>
          <p:cNvPr id="3" name="Content Placeholder 2"/>
          <p:cNvSpPr>
            <a:spLocks noGrp="1"/>
          </p:cNvSpPr>
          <p:nvPr>
            <p:ph idx="1"/>
          </p:nvPr>
        </p:nvSpPr>
        <p:spPr>
          <a:xfrm>
            <a:off x="1028700" y="2057400"/>
            <a:ext cx="7200900" cy="4419600"/>
          </a:xfrm>
        </p:spPr>
        <p:txBody>
          <a:bodyPr>
            <a:normAutofit lnSpcReduction="10000"/>
          </a:bodyPr>
          <a:lstStyle/>
          <a:p>
            <a:r>
              <a:rPr lang="en-US" sz="2800" dirty="0"/>
              <a:t>Each April, Indian groups from all over North America have a Gathering of Nations in Albuquerque.  A Native American band performed during the noon hour at the University of New Mexico. At the library nearby, a white male couldn’t study because of the music.  He went up to the band, pulled the plug and shouted, “You’re a bunch of monkeys! That’s why they put you on the reservation!” and stormed off.  Hate Crime? Justify your answer. </a:t>
            </a:r>
          </a:p>
          <a:p>
            <a:endParaRPr lang="en-US" dirty="0"/>
          </a:p>
        </p:txBody>
      </p:sp>
    </p:spTree>
    <p:extLst>
      <p:ext uri="{BB962C8B-B14F-4D97-AF65-F5344CB8AC3E}">
        <p14:creationId xmlns:p14="http://schemas.microsoft.com/office/powerpoint/2010/main" val="3211497171"/>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022949" y="228600"/>
            <a:ext cx="7200900" cy="914400"/>
          </a:xfrm>
        </p:spPr>
        <p:txBody>
          <a:bodyPr/>
          <a:lstStyle/>
          <a:p>
            <a:r>
              <a:rPr lang="en-US" dirty="0"/>
              <a:t>You Decide:</a:t>
            </a:r>
          </a:p>
        </p:txBody>
      </p:sp>
      <p:sp>
        <p:nvSpPr>
          <p:cNvPr id="3" name="Content Placeholder 2"/>
          <p:cNvSpPr>
            <a:spLocks noGrp="1"/>
          </p:cNvSpPr>
          <p:nvPr>
            <p:ph idx="1"/>
          </p:nvPr>
        </p:nvSpPr>
        <p:spPr>
          <a:xfrm>
            <a:off x="1028700" y="1600200"/>
            <a:ext cx="7200900" cy="4267200"/>
          </a:xfrm>
        </p:spPr>
        <p:txBody>
          <a:bodyPr>
            <a:normAutofit/>
          </a:bodyPr>
          <a:lstStyle/>
          <a:p>
            <a:r>
              <a:rPr lang="en-US" sz="2800" dirty="0"/>
              <a:t>Las Vegas, New Mexico.  A local Hispanic often would go to a  bar popular with Mexican nationals.  One afternoon, he got into a fight with a Mexican national and was evicted.  He came back with his vehicle and ran over a Mexican National. He was heard saying bad things about Mexican Nationals. Hate Crime?  Justify your answer. </a:t>
            </a:r>
          </a:p>
          <a:p>
            <a:endParaRPr lang="en-US" sz="2800" dirty="0"/>
          </a:p>
        </p:txBody>
      </p:sp>
    </p:spTree>
    <p:extLst>
      <p:ext uri="{BB962C8B-B14F-4D97-AF65-F5344CB8AC3E}">
        <p14:creationId xmlns:p14="http://schemas.microsoft.com/office/powerpoint/2010/main" val="3920971824"/>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34498" name="Rectangle 2"/>
          <p:cNvSpPr>
            <a:spLocks noGrp="1" noChangeArrowheads="1"/>
          </p:cNvSpPr>
          <p:nvPr>
            <p:ph type="title"/>
          </p:nvPr>
        </p:nvSpPr>
        <p:spPr>
          <a:xfrm>
            <a:off x="990600" y="228600"/>
            <a:ext cx="7200900" cy="1143000"/>
          </a:xfrm>
        </p:spPr>
        <p:txBody>
          <a:bodyPr>
            <a:normAutofit/>
          </a:bodyPr>
          <a:lstStyle/>
          <a:p>
            <a:pPr algn="ctr" eaLnBrk="1" hangingPunct="1">
              <a:defRPr/>
            </a:pPr>
            <a:r>
              <a:rPr lang="en-US" sz="3600" b="1" u="sng" dirty="0"/>
              <a:t>IF YOU SUSPECT A CRIME MOTIVATED BY HATE:</a:t>
            </a:r>
          </a:p>
        </p:txBody>
      </p:sp>
      <p:sp>
        <p:nvSpPr>
          <p:cNvPr id="234499" name="Rectangle 3"/>
          <p:cNvSpPr>
            <a:spLocks noGrp="1" noChangeArrowheads="1"/>
          </p:cNvSpPr>
          <p:nvPr>
            <p:ph idx="1"/>
          </p:nvPr>
        </p:nvSpPr>
        <p:spPr>
          <a:xfrm>
            <a:off x="609600" y="1600200"/>
            <a:ext cx="8153400" cy="5029200"/>
          </a:xfrm>
        </p:spPr>
        <p:txBody>
          <a:bodyPr>
            <a:noAutofit/>
          </a:bodyPr>
          <a:lstStyle/>
          <a:p>
            <a:pPr eaLnBrk="1" hangingPunct="1">
              <a:lnSpc>
                <a:spcPct val="80000"/>
              </a:lnSpc>
              <a:defRPr/>
            </a:pPr>
            <a:r>
              <a:rPr lang="en-US" sz="2800" dirty="0"/>
              <a:t>Notify the field supervisor and /or unit commander as soon as possible.  Command level officers also need to be notified. </a:t>
            </a:r>
          </a:p>
          <a:p>
            <a:pPr eaLnBrk="1" hangingPunct="1">
              <a:lnSpc>
                <a:spcPct val="80000"/>
              </a:lnSpc>
              <a:defRPr/>
            </a:pPr>
            <a:r>
              <a:rPr lang="en-US" sz="2800" dirty="0"/>
              <a:t>Police department should notify the District Attorney as soon as possible. </a:t>
            </a:r>
          </a:p>
          <a:p>
            <a:pPr eaLnBrk="1" hangingPunct="1">
              <a:lnSpc>
                <a:spcPct val="80000"/>
              </a:lnSpc>
              <a:defRPr/>
            </a:pPr>
            <a:endParaRPr lang="en-US" sz="2800" dirty="0"/>
          </a:p>
          <a:p>
            <a:pPr eaLnBrk="1" hangingPunct="1">
              <a:lnSpc>
                <a:spcPct val="80000"/>
              </a:lnSpc>
              <a:buFont typeface="Wingdings" pitchFamily="2" charset="2"/>
              <a:buNone/>
              <a:defRPr/>
            </a:pPr>
            <a:r>
              <a:rPr lang="en-US" sz="2800" b="1" u="sng" dirty="0"/>
              <a:t>Most common mistakes when a hate crime occurs</a:t>
            </a:r>
          </a:p>
          <a:p>
            <a:pPr eaLnBrk="1" hangingPunct="1">
              <a:lnSpc>
                <a:spcPct val="80000"/>
              </a:lnSpc>
              <a:defRPr/>
            </a:pPr>
            <a:r>
              <a:rPr lang="en-US" sz="2800" dirty="0"/>
              <a:t>Misidentification whether a hate crime occurred or not. </a:t>
            </a:r>
          </a:p>
          <a:p>
            <a:pPr eaLnBrk="1" hangingPunct="1">
              <a:lnSpc>
                <a:spcPct val="80000"/>
              </a:lnSpc>
              <a:defRPr/>
            </a:pPr>
            <a:endParaRPr lang="en-US" sz="2800" dirty="0"/>
          </a:p>
          <a:p>
            <a:pPr eaLnBrk="1" hangingPunct="1">
              <a:lnSpc>
                <a:spcPct val="80000"/>
              </a:lnSpc>
              <a:defRPr/>
            </a:pPr>
            <a:r>
              <a:rPr lang="en-US" sz="2800" dirty="0"/>
              <a:t>Treating a hate crime like any other crime. </a:t>
            </a:r>
          </a:p>
          <a:p>
            <a:pPr eaLnBrk="1" hangingPunct="1">
              <a:lnSpc>
                <a:spcPct val="80000"/>
              </a:lnSpc>
              <a:defRPr/>
            </a:pPr>
            <a:endParaRPr lang="en-US" sz="28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34498"/>
                                        </p:tgtEl>
                                        <p:attrNameLst>
                                          <p:attrName>style.visibility</p:attrName>
                                        </p:attrNameLst>
                                      </p:cBhvr>
                                      <p:to>
                                        <p:strVal val="visible"/>
                                      </p:to>
                                    </p:set>
                                    <p:anim calcmode="lin" valueType="num">
                                      <p:cBhvr>
                                        <p:cTn id="7" dur="500" fill="hold"/>
                                        <p:tgtEl>
                                          <p:spTgt spid="234498"/>
                                        </p:tgtEl>
                                        <p:attrNameLst>
                                          <p:attrName>ppt_w</p:attrName>
                                        </p:attrNameLst>
                                      </p:cBhvr>
                                      <p:tavLst>
                                        <p:tav tm="0">
                                          <p:val>
                                            <p:fltVal val="0"/>
                                          </p:val>
                                        </p:tav>
                                        <p:tav tm="100000">
                                          <p:val>
                                            <p:strVal val="#ppt_w"/>
                                          </p:val>
                                        </p:tav>
                                      </p:tavLst>
                                    </p:anim>
                                    <p:anim calcmode="lin" valueType="num">
                                      <p:cBhvr>
                                        <p:cTn id="8" dur="500" fill="hold"/>
                                        <p:tgtEl>
                                          <p:spTgt spid="234498"/>
                                        </p:tgtEl>
                                        <p:attrNameLst>
                                          <p:attrName>ppt_h</p:attrName>
                                        </p:attrNameLst>
                                      </p:cBhvr>
                                      <p:tavLst>
                                        <p:tav tm="0">
                                          <p:val>
                                            <p:fltVal val="0"/>
                                          </p:val>
                                        </p:tav>
                                        <p:tav tm="100000">
                                          <p:val>
                                            <p:strVal val="#ppt_h"/>
                                          </p:val>
                                        </p:tav>
                                      </p:tavLst>
                                    </p:anim>
                                    <p:animEffect transition="in" filter="fade">
                                      <p:cBhvr>
                                        <p:cTn id="9" dur="500"/>
                                        <p:tgtEl>
                                          <p:spTgt spid="23449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34499">
                                            <p:txEl>
                                              <p:pRg st="0" end="0"/>
                                            </p:txEl>
                                          </p:spTgt>
                                        </p:tgtEl>
                                        <p:attrNameLst>
                                          <p:attrName>style.visibility</p:attrName>
                                        </p:attrNameLst>
                                      </p:cBhvr>
                                      <p:to>
                                        <p:strVal val="visible"/>
                                      </p:to>
                                    </p:set>
                                    <p:animEffect transition="in" filter="fade">
                                      <p:cBhvr>
                                        <p:cTn id="14" dur="1000">
                                          <p:stCondLst>
                                            <p:cond delay="0"/>
                                          </p:stCondLst>
                                        </p:cTn>
                                        <p:tgtEl>
                                          <p:spTgt spid="234499">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34499">
                                            <p:txEl>
                                              <p:pRg st="1" end="1"/>
                                            </p:txEl>
                                          </p:spTgt>
                                        </p:tgtEl>
                                        <p:attrNameLst>
                                          <p:attrName>style.visibility</p:attrName>
                                        </p:attrNameLst>
                                      </p:cBhvr>
                                      <p:to>
                                        <p:strVal val="visible"/>
                                      </p:to>
                                    </p:set>
                                    <p:animEffect transition="in" filter="fade">
                                      <p:cBhvr>
                                        <p:cTn id="19" dur="1000">
                                          <p:stCondLst>
                                            <p:cond delay="0"/>
                                          </p:stCondLst>
                                        </p:cTn>
                                        <p:tgtEl>
                                          <p:spTgt spid="234499">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34499">
                                            <p:txEl>
                                              <p:pRg st="3" end="3"/>
                                            </p:txEl>
                                          </p:spTgt>
                                        </p:tgtEl>
                                        <p:attrNameLst>
                                          <p:attrName>style.visibility</p:attrName>
                                        </p:attrNameLst>
                                      </p:cBhvr>
                                      <p:to>
                                        <p:strVal val="visible"/>
                                      </p:to>
                                    </p:set>
                                    <p:animEffect transition="in" filter="fade">
                                      <p:cBhvr>
                                        <p:cTn id="24" dur="1000">
                                          <p:stCondLst>
                                            <p:cond delay="0"/>
                                          </p:stCondLst>
                                        </p:cTn>
                                        <p:tgtEl>
                                          <p:spTgt spid="234499">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34499">
                                            <p:txEl>
                                              <p:pRg st="4" end="4"/>
                                            </p:txEl>
                                          </p:spTgt>
                                        </p:tgtEl>
                                        <p:attrNameLst>
                                          <p:attrName>style.visibility</p:attrName>
                                        </p:attrNameLst>
                                      </p:cBhvr>
                                      <p:to>
                                        <p:strVal val="visible"/>
                                      </p:to>
                                    </p:set>
                                    <p:animEffect transition="in" filter="fade">
                                      <p:cBhvr>
                                        <p:cTn id="29" dur="1000">
                                          <p:stCondLst>
                                            <p:cond delay="0"/>
                                          </p:stCondLst>
                                        </p:cTn>
                                        <p:tgtEl>
                                          <p:spTgt spid="234499">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34499">
                                            <p:txEl>
                                              <p:pRg st="6" end="6"/>
                                            </p:txEl>
                                          </p:spTgt>
                                        </p:tgtEl>
                                        <p:attrNameLst>
                                          <p:attrName>style.visibility</p:attrName>
                                        </p:attrNameLst>
                                      </p:cBhvr>
                                      <p:to>
                                        <p:strVal val="visible"/>
                                      </p:to>
                                    </p:set>
                                    <p:animEffect transition="in" filter="fade">
                                      <p:cBhvr>
                                        <p:cTn id="34" dur="1000">
                                          <p:stCondLst>
                                            <p:cond delay="0"/>
                                          </p:stCondLst>
                                        </p:cTn>
                                        <p:tgtEl>
                                          <p:spTgt spid="23449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498" grpId="0"/>
      <p:bldP spid="234499" grpId="0" build="p"/>
    </p:bldLst>
  </p:timing>
</p:sld>
</file>

<file path=ppt/slides/slide3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a:xfrm>
            <a:off x="533400" y="381000"/>
            <a:ext cx="8610600" cy="1371600"/>
          </a:xfrm>
        </p:spPr>
        <p:txBody>
          <a:bodyPr>
            <a:normAutofit/>
          </a:bodyPr>
          <a:lstStyle/>
          <a:p>
            <a:pPr eaLnBrk="1" hangingPunct="1">
              <a:defRPr/>
            </a:pPr>
            <a:r>
              <a:rPr lang="en-US" sz="4000" b="1" u="sng" dirty="0"/>
              <a:t>ROLE OF POLICE – PREVENTION AND BEING PROACTIVE</a:t>
            </a:r>
          </a:p>
        </p:txBody>
      </p:sp>
      <p:sp>
        <p:nvSpPr>
          <p:cNvPr id="235523" name="Rectangle 3"/>
          <p:cNvSpPr>
            <a:spLocks noGrp="1" noChangeArrowheads="1"/>
          </p:cNvSpPr>
          <p:nvPr>
            <p:ph idx="1"/>
          </p:nvPr>
        </p:nvSpPr>
        <p:spPr>
          <a:xfrm>
            <a:off x="457200" y="1981200"/>
            <a:ext cx="8229600" cy="5105400"/>
          </a:xfrm>
        </p:spPr>
        <p:txBody>
          <a:bodyPr>
            <a:normAutofit/>
          </a:bodyPr>
          <a:lstStyle/>
          <a:p>
            <a:pPr eaLnBrk="1" hangingPunct="1">
              <a:buFont typeface="Wingdings" pitchFamily="2" charset="2"/>
              <a:buNone/>
              <a:defRPr/>
            </a:pPr>
            <a:r>
              <a:rPr lang="en-US" sz="2800" b="1" u="sng" dirty="0"/>
              <a:t>When is the most appropriate time to look into hate crimes? </a:t>
            </a:r>
          </a:p>
          <a:p>
            <a:pPr eaLnBrk="1" hangingPunct="1">
              <a:buFont typeface="Wingdings" pitchFamily="2" charset="2"/>
              <a:buNone/>
              <a:defRPr/>
            </a:pPr>
            <a:endParaRPr lang="en-US" sz="2800" b="1" dirty="0"/>
          </a:p>
          <a:p>
            <a:pPr eaLnBrk="1" hangingPunct="1">
              <a:defRPr/>
            </a:pPr>
            <a:r>
              <a:rPr lang="en-US" sz="2800" dirty="0"/>
              <a:t>Treat every hate crime seriously.  </a:t>
            </a:r>
          </a:p>
          <a:p>
            <a:pPr eaLnBrk="1" hangingPunct="1">
              <a:defRPr/>
            </a:pPr>
            <a:r>
              <a:rPr lang="en-US" sz="2800" dirty="0"/>
              <a:t>The most common hate crimes are misdemeanors: graffiti and vandalism.  </a:t>
            </a:r>
          </a:p>
          <a:p>
            <a:pPr eaLnBrk="1" hangingPunct="1">
              <a:defRPr/>
            </a:pPr>
            <a:r>
              <a:rPr lang="en-US" sz="2800" dirty="0"/>
              <a:t>Don’t ignore – could escalate into more serious crimes including homicide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35522"/>
                                        </p:tgtEl>
                                        <p:attrNameLst>
                                          <p:attrName>style.visibility</p:attrName>
                                        </p:attrNameLst>
                                      </p:cBhvr>
                                      <p:to>
                                        <p:strVal val="visible"/>
                                      </p:to>
                                    </p:set>
                                    <p:animEffect transition="in" filter="dissolve">
                                      <p:cBhvr>
                                        <p:cTn id="7" dur="500"/>
                                        <p:tgtEl>
                                          <p:spTgt spid="23552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35523">
                                            <p:txEl>
                                              <p:pRg st="0" end="0"/>
                                            </p:txEl>
                                          </p:spTgt>
                                        </p:tgtEl>
                                        <p:attrNameLst>
                                          <p:attrName>style.visibility</p:attrName>
                                        </p:attrNameLst>
                                      </p:cBhvr>
                                      <p:to>
                                        <p:strVal val="visible"/>
                                      </p:to>
                                    </p:set>
                                    <p:animEffect transition="in" filter="dissolve">
                                      <p:cBhvr>
                                        <p:cTn id="12" dur="500"/>
                                        <p:tgtEl>
                                          <p:spTgt spid="23552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35523">
                                            <p:txEl>
                                              <p:pRg st="2" end="2"/>
                                            </p:txEl>
                                          </p:spTgt>
                                        </p:tgtEl>
                                        <p:attrNameLst>
                                          <p:attrName>style.visibility</p:attrName>
                                        </p:attrNameLst>
                                      </p:cBhvr>
                                      <p:to>
                                        <p:strVal val="visible"/>
                                      </p:to>
                                    </p:set>
                                    <p:animEffect transition="in" filter="dissolve">
                                      <p:cBhvr>
                                        <p:cTn id="17" dur="500"/>
                                        <p:tgtEl>
                                          <p:spTgt spid="23552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35523">
                                            <p:txEl>
                                              <p:pRg st="3" end="3"/>
                                            </p:txEl>
                                          </p:spTgt>
                                        </p:tgtEl>
                                        <p:attrNameLst>
                                          <p:attrName>style.visibility</p:attrName>
                                        </p:attrNameLst>
                                      </p:cBhvr>
                                      <p:to>
                                        <p:strVal val="visible"/>
                                      </p:to>
                                    </p:set>
                                    <p:animEffect transition="in" filter="dissolve">
                                      <p:cBhvr>
                                        <p:cTn id="22" dur="500"/>
                                        <p:tgtEl>
                                          <p:spTgt spid="23552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35523">
                                            <p:txEl>
                                              <p:pRg st="4" end="4"/>
                                            </p:txEl>
                                          </p:spTgt>
                                        </p:tgtEl>
                                        <p:attrNameLst>
                                          <p:attrName>style.visibility</p:attrName>
                                        </p:attrNameLst>
                                      </p:cBhvr>
                                      <p:to>
                                        <p:strVal val="visible"/>
                                      </p:to>
                                    </p:set>
                                    <p:animEffect transition="in" filter="dissolve">
                                      <p:cBhvr>
                                        <p:cTn id="27" dur="500"/>
                                        <p:tgtEl>
                                          <p:spTgt spid="2355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22" grpId="0"/>
      <p:bldP spid="235523" grpId="0" build="p"/>
    </p:bldLst>
  </p:timing>
</p:sld>
</file>

<file path=ppt/slides/slide3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36546" name="Rectangle 2"/>
          <p:cNvSpPr>
            <a:spLocks noGrp="1" noChangeArrowheads="1"/>
          </p:cNvSpPr>
          <p:nvPr>
            <p:ph type="title"/>
          </p:nvPr>
        </p:nvSpPr>
        <p:spPr>
          <a:xfrm>
            <a:off x="971550" y="381000"/>
            <a:ext cx="7200900" cy="1143000"/>
          </a:xfrm>
        </p:spPr>
        <p:txBody>
          <a:bodyPr>
            <a:noAutofit/>
          </a:bodyPr>
          <a:lstStyle/>
          <a:p>
            <a:pPr eaLnBrk="1" hangingPunct="1">
              <a:defRPr/>
            </a:pPr>
            <a:r>
              <a:rPr lang="en-US" sz="4000" b="1" u="sng" dirty="0"/>
              <a:t>TYPES OF PEOPLE WHO COMMIT HATE CRIMES</a:t>
            </a:r>
            <a:br>
              <a:rPr lang="en-US" sz="4000" dirty="0"/>
            </a:br>
            <a:endParaRPr lang="en-US" sz="4000" dirty="0"/>
          </a:p>
        </p:txBody>
      </p:sp>
      <p:sp>
        <p:nvSpPr>
          <p:cNvPr id="236547" name="Rectangle 3"/>
          <p:cNvSpPr>
            <a:spLocks noGrp="1" noChangeArrowheads="1"/>
          </p:cNvSpPr>
          <p:nvPr>
            <p:ph idx="1"/>
          </p:nvPr>
        </p:nvSpPr>
        <p:spPr>
          <a:xfrm>
            <a:off x="457200" y="1600200"/>
            <a:ext cx="8229600" cy="5257800"/>
          </a:xfrm>
        </p:spPr>
        <p:txBody>
          <a:bodyPr/>
          <a:lstStyle/>
          <a:p>
            <a:pPr eaLnBrk="1" hangingPunct="1">
              <a:lnSpc>
                <a:spcPct val="90000"/>
              </a:lnSpc>
              <a:buFont typeface="Wingdings" pitchFamily="2" charset="2"/>
              <a:buNone/>
              <a:defRPr/>
            </a:pPr>
            <a:r>
              <a:rPr lang="en-US" sz="2800" dirty="0"/>
              <a:t>	</a:t>
            </a:r>
          </a:p>
          <a:p>
            <a:pPr eaLnBrk="1" hangingPunct="1">
              <a:lnSpc>
                <a:spcPct val="90000"/>
              </a:lnSpc>
              <a:buFont typeface="Wingdings" pitchFamily="2" charset="2"/>
              <a:buNone/>
              <a:defRPr/>
            </a:pPr>
            <a:r>
              <a:rPr lang="en-US" sz="2800" u="sng" dirty="0"/>
              <a:t>Hate gangs or hate groups</a:t>
            </a:r>
            <a:endParaRPr lang="en-US" sz="2800" dirty="0"/>
          </a:p>
          <a:p>
            <a:pPr eaLnBrk="1" hangingPunct="1">
              <a:lnSpc>
                <a:spcPct val="90000"/>
              </a:lnSpc>
              <a:defRPr/>
            </a:pPr>
            <a:r>
              <a:rPr lang="en-US" sz="2800" dirty="0"/>
              <a:t>White </a:t>
            </a:r>
            <a:r>
              <a:rPr lang="en-US" sz="2800" dirty="0" err="1"/>
              <a:t>supremesist</a:t>
            </a:r>
            <a:r>
              <a:rPr lang="en-US" sz="2800" dirty="0"/>
              <a:t> groups are most recognizable.  </a:t>
            </a:r>
          </a:p>
          <a:p>
            <a:pPr lvl="1">
              <a:lnSpc>
                <a:spcPct val="90000"/>
              </a:lnSpc>
              <a:defRPr/>
            </a:pPr>
            <a:r>
              <a:rPr lang="en-US" sz="2800" dirty="0"/>
              <a:t>Promote intolerance</a:t>
            </a:r>
          </a:p>
          <a:p>
            <a:pPr lvl="1">
              <a:lnSpc>
                <a:spcPct val="90000"/>
              </a:lnSpc>
              <a:defRPr/>
            </a:pPr>
            <a:r>
              <a:rPr lang="en-US" sz="2800" dirty="0"/>
              <a:t>Vocal</a:t>
            </a:r>
          </a:p>
          <a:p>
            <a:pPr lvl="1">
              <a:lnSpc>
                <a:spcPct val="90000"/>
              </a:lnSpc>
              <a:defRPr/>
            </a:pPr>
            <a:r>
              <a:rPr lang="en-US" sz="2800" dirty="0"/>
              <a:t>Existing racial/religious tensions increased</a:t>
            </a:r>
          </a:p>
          <a:p>
            <a:pPr lvl="1">
              <a:lnSpc>
                <a:spcPct val="90000"/>
              </a:lnSpc>
              <a:defRPr/>
            </a:pPr>
            <a:r>
              <a:rPr lang="en-US" sz="2800" dirty="0"/>
              <a:t>What should law enforcement do when there is a hate gang or hate group in the community? </a:t>
            </a:r>
          </a:p>
          <a:p>
            <a:pPr marL="987552" lvl="2" indent="0" algn="ctr">
              <a:lnSpc>
                <a:spcPct val="90000"/>
              </a:lnSpc>
              <a:buNone/>
              <a:defRPr/>
            </a:pPr>
            <a:r>
              <a:rPr lang="en-US" sz="2800" b="1" dirty="0"/>
              <a:t>RESPECT &amp; Monitor</a:t>
            </a:r>
          </a:p>
          <a:p>
            <a:pPr eaLnBrk="1" hangingPunct="1">
              <a:lnSpc>
                <a:spcPct val="90000"/>
              </a:lnSpc>
              <a:defRPr/>
            </a:pPr>
            <a:endParaRPr lang="en-US" sz="28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36546"/>
                                        </p:tgtEl>
                                        <p:attrNameLst>
                                          <p:attrName>style.visibility</p:attrName>
                                        </p:attrNameLst>
                                      </p:cBhvr>
                                      <p:to>
                                        <p:strVal val="visible"/>
                                      </p:to>
                                    </p:set>
                                    <p:animEffect transition="in" filter="dissolve">
                                      <p:cBhvr>
                                        <p:cTn id="7" dur="500"/>
                                        <p:tgtEl>
                                          <p:spTgt spid="23654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36547">
                                            <p:txEl>
                                              <p:pRg st="0" end="0"/>
                                            </p:txEl>
                                          </p:spTgt>
                                        </p:tgtEl>
                                        <p:attrNameLst>
                                          <p:attrName>style.visibility</p:attrName>
                                        </p:attrNameLst>
                                      </p:cBhvr>
                                      <p:to>
                                        <p:strVal val="visible"/>
                                      </p:to>
                                    </p:set>
                                    <p:animEffect transition="in" filter="dissolve">
                                      <p:cBhvr>
                                        <p:cTn id="12" dur="500"/>
                                        <p:tgtEl>
                                          <p:spTgt spid="23654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36547">
                                            <p:txEl>
                                              <p:pRg st="1" end="1"/>
                                            </p:txEl>
                                          </p:spTgt>
                                        </p:tgtEl>
                                        <p:attrNameLst>
                                          <p:attrName>style.visibility</p:attrName>
                                        </p:attrNameLst>
                                      </p:cBhvr>
                                      <p:to>
                                        <p:strVal val="visible"/>
                                      </p:to>
                                    </p:set>
                                    <p:animEffect transition="in" filter="dissolve">
                                      <p:cBhvr>
                                        <p:cTn id="17" dur="500"/>
                                        <p:tgtEl>
                                          <p:spTgt spid="23654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36547">
                                            <p:txEl>
                                              <p:pRg st="2" end="2"/>
                                            </p:txEl>
                                          </p:spTgt>
                                        </p:tgtEl>
                                        <p:attrNameLst>
                                          <p:attrName>style.visibility</p:attrName>
                                        </p:attrNameLst>
                                      </p:cBhvr>
                                      <p:to>
                                        <p:strVal val="visible"/>
                                      </p:to>
                                    </p:set>
                                    <p:animEffect transition="in" filter="dissolve">
                                      <p:cBhvr>
                                        <p:cTn id="22" dur="500"/>
                                        <p:tgtEl>
                                          <p:spTgt spid="236547">
                                            <p:txEl>
                                              <p:pRg st="2" end="2"/>
                                            </p:txEl>
                                          </p:spTgt>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236547">
                                            <p:txEl>
                                              <p:pRg st="3" end="3"/>
                                            </p:txEl>
                                          </p:spTgt>
                                        </p:tgtEl>
                                        <p:attrNameLst>
                                          <p:attrName>style.visibility</p:attrName>
                                        </p:attrNameLst>
                                      </p:cBhvr>
                                      <p:to>
                                        <p:strVal val="visible"/>
                                      </p:to>
                                    </p:set>
                                    <p:animEffect transition="in" filter="dissolve">
                                      <p:cBhvr>
                                        <p:cTn id="25" dur="500"/>
                                        <p:tgtEl>
                                          <p:spTgt spid="236547">
                                            <p:txEl>
                                              <p:pRg st="3" end="3"/>
                                            </p:txEl>
                                          </p:spTgt>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236547">
                                            <p:txEl>
                                              <p:pRg st="4" end="4"/>
                                            </p:txEl>
                                          </p:spTgt>
                                        </p:tgtEl>
                                        <p:attrNameLst>
                                          <p:attrName>style.visibility</p:attrName>
                                        </p:attrNameLst>
                                      </p:cBhvr>
                                      <p:to>
                                        <p:strVal val="visible"/>
                                      </p:to>
                                    </p:set>
                                    <p:animEffect transition="in" filter="dissolve">
                                      <p:cBhvr>
                                        <p:cTn id="28" dur="500"/>
                                        <p:tgtEl>
                                          <p:spTgt spid="236547">
                                            <p:txEl>
                                              <p:pRg st="4" end="4"/>
                                            </p:txEl>
                                          </p:spTgt>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236547">
                                            <p:txEl>
                                              <p:pRg st="5" end="5"/>
                                            </p:txEl>
                                          </p:spTgt>
                                        </p:tgtEl>
                                        <p:attrNameLst>
                                          <p:attrName>style.visibility</p:attrName>
                                        </p:attrNameLst>
                                      </p:cBhvr>
                                      <p:to>
                                        <p:strVal val="visible"/>
                                      </p:to>
                                    </p:set>
                                    <p:animEffect transition="in" filter="dissolve">
                                      <p:cBhvr>
                                        <p:cTn id="31" dur="500"/>
                                        <p:tgtEl>
                                          <p:spTgt spid="236547">
                                            <p:txEl>
                                              <p:pRg st="5" end="5"/>
                                            </p:txEl>
                                          </p:spTgt>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236547">
                                            <p:txEl>
                                              <p:pRg st="6" end="6"/>
                                            </p:txEl>
                                          </p:spTgt>
                                        </p:tgtEl>
                                        <p:attrNameLst>
                                          <p:attrName>style.visibility</p:attrName>
                                        </p:attrNameLst>
                                      </p:cBhvr>
                                      <p:to>
                                        <p:strVal val="visible"/>
                                      </p:to>
                                    </p:set>
                                    <p:animEffect transition="in" filter="dissolve">
                                      <p:cBhvr>
                                        <p:cTn id="34" dur="500"/>
                                        <p:tgtEl>
                                          <p:spTgt spid="236547">
                                            <p:txEl>
                                              <p:pRg st="6" end="6"/>
                                            </p:txEl>
                                          </p:spTgt>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236547">
                                            <p:txEl>
                                              <p:pRg st="7" end="7"/>
                                            </p:txEl>
                                          </p:spTgt>
                                        </p:tgtEl>
                                        <p:attrNameLst>
                                          <p:attrName>style.visibility</p:attrName>
                                        </p:attrNameLst>
                                      </p:cBhvr>
                                      <p:to>
                                        <p:strVal val="visible"/>
                                      </p:to>
                                    </p:set>
                                    <p:animEffect transition="in" filter="dissolve">
                                      <p:cBhvr>
                                        <p:cTn id="37" dur="500"/>
                                        <p:tgtEl>
                                          <p:spTgt spid="23654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546" grpId="0"/>
      <p:bldP spid="236547" grpId="0" build="p"/>
    </p:bldLst>
  </p:timing>
</p:sld>
</file>

<file path=ppt/slides/slide3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36546" name="Rectangle 2"/>
          <p:cNvSpPr>
            <a:spLocks noGrp="1" noChangeArrowheads="1"/>
          </p:cNvSpPr>
          <p:nvPr>
            <p:ph type="title"/>
          </p:nvPr>
        </p:nvSpPr>
        <p:spPr>
          <a:xfrm>
            <a:off x="971550" y="381000"/>
            <a:ext cx="7200900" cy="1143000"/>
          </a:xfrm>
        </p:spPr>
        <p:txBody>
          <a:bodyPr>
            <a:noAutofit/>
          </a:bodyPr>
          <a:lstStyle/>
          <a:p>
            <a:pPr eaLnBrk="1" hangingPunct="1">
              <a:defRPr/>
            </a:pPr>
            <a:r>
              <a:rPr lang="en-US" sz="4000" b="1" u="sng" dirty="0"/>
              <a:t>TYPES OF PEOPLE WHO COMMIT HATE CRIMES</a:t>
            </a:r>
            <a:br>
              <a:rPr lang="en-US" sz="4000" dirty="0"/>
            </a:br>
            <a:endParaRPr lang="en-US" sz="4000" dirty="0"/>
          </a:p>
        </p:txBody>
      </p:sp>
      <p:sp>
        <p:nvSpPr>
          <p:cNvPr id="236547" name="Rectangle 3"/>
          <p:cNvSpPr>
            <a:spLocks noGrp="1" noChangeArrowheads="1"/>
          </p:cNvSpPr>
          <p:nvPr>
            <p:ph idx="1"/>
          </p:nvPr>
        </p:nvSpPr>
        <p:spPr>
          <a:xfrm>
            <a:off x="457200" y="1600200"/>
            <a:ext cx="8229600" cy="5257800"/>
          </a:xfrm>
        </p:spPr>
        <p:txBody>
          <a:bodyPr/>
          <a:lstStyle/>
          <a:p>
            <a:pPr eaLnBrk="1" hangingPunct="1">
              <a:lnSpc>
                <a:spcPct val="90000"/>
              </a:lnSpc>
              <a:buFont typeface="Wingdings" pitchFamily="2" charset="2"/>
              <a:buNone/>
              <a:defRPr/>
            </a:pPr>
            <a:r>
              <a:rPr lang="en-US" sz="2800" dirty="0"/>
              <a:t>	</a:t>
            </a:r>
          </a:p>
          <a:p>
            <a:pPr eaLnBrk="1" hangingPunct="1">
              <a:lnSpc>
                <a:spcPct val="90000"/>
              </a:lnSpc>
              <a:buFont typeface="Wingdings" pitchFamily="2" charset="2"/>
              <a:buNone/>
              <a:defRPr/>
            </a:pPr>
            <a:r>
              <a:rPr lang="en-US" sz="2800" u="sng" dirty="0"/>
              <a:t>Majority are individuals</a:t>
            </a:r>
            <a:endParaRPr lang="en-US" sz="2800" dirty="0"/>
          </a:p>
          <a:p>
            <a:pPr eaLnBrk="1" hangingPunct="1">
              <a:lnSpc>
                <a:spcPct val="90000"/>
              </a:lnSpc>
              <a:buFont typeface="Arial" panose="020B0604020202020204" pitchFamily="34" charset="0"/>
              <a:buChar char="•"/>
              <a:defRPr/>
            </a:pPr>
            <a:r>
              <a:rPr lang="en-US" sz="2800" dirty="0"/>
              <a:t>	May or may not belong to hate group</a:t>
            </a:r>
          </a:p>
          <a:p>
            <a:pPr eaLnBrk="1" hangingPunct="1">
              <a:lnSpc>
                <a:spcPct val="90000"/>
              </a:lnSpc>
              <a:buFont typeface="Arial" panose="020B0604020202020204" pitchFamily="34" charset="0"/>
              <a:buChar char="•"/>
              <a:defRPr/>
            </a:pPr>
            <a:r>
              <a:rPr lang="en-US" sz="2800" dirty="0"/>
              <a:t>	Follow similar ideology</a:t>
            </a:r>
          </a:p>
          <a:p>
            <a:pPr lvl="1">
              <a:lnSpc>
                <a:spcPct val="90000"/>
              </a:lnSpc>
              <a:buFont typeface="Arial" panose="020B0604020202020204" pitchFamily="34" charset="0"/>
              <a:buChar char="•"/>
              <a:defRPr/>
            </a:pPr>
            <a:r>
              <a:rPr lang="en-US" sz="2800" dirty="0"/>
              <a:t>Thrill Seekers (mostly vandals= youth + alcohol)</a:t>
            </a:r>
          </a:p>
          <a:p>
            <a:pPr lvl="1">
              <a:lnSpc>
                <a:spcPct val="90000"/>
              </a:lnSpc>
              <a:buFont typeface="Arial" panose="020B0604020202020204" pitchFamily="34" charset="0"/>
              <a:buChar char="•"/>
              <a:defRPr/>
            </a:pPr>
            <a:r>
              <a:rPr lang="en-US" sz="2800" dirty="0"/>
              <a:t>People w/a mission (strong duty to push ideas)</a:t>
            </a:r>
          </a:p>
          <a:p>
            <a:pPr lvl="2">
              <a:lnSpc>
                <a:spcPct val="90000"/>
              </a:lnSpc>
              <a:buFont typeface="Arial" panose="020B0604020202020204" pitchFamily="34" charset="0"/>
              <a:buChar char="•"/>
              <a:defRPr/>
            </a:pPr>
            <a:r>
              <a:rPr lang="en-US" sz="2600" i="1" dirty="0"/>
              <a:t>Think they are saving the world</a:t>
            </a:r>
          </a:p>
          <a:p>
            <a:pPr marL="914400" lvl="2" indent="-382588">
              <a:lnSpc>
                <a:spcPct val="90000"/>
              </a:lnSpc>
              <a:buFont typeface="Arial" panose="020B0604020202020204" pitchFamily="34" charset="0"/>
              <a:buChar char="•"/>
              <a:defRPr/>
            </a:pPr>
            <a:r>
              <a:rPr lang="en-US" sz="2800" i="1" dirty="0"/>
              <a:t>People experiencing negative change</a:t>
            </a:r>
          </a:p>
          <a:p>
            <a:pPr marL="1371600" lvl="3" indent="-382588">
              <a:lnSpc>
                <a:spcPct val="90000"/>
              </a:lnSpc>
              <a:buFont typeface="Arial" panose="020B0604020202020204" pitchFamily="34" charset="0"/>
              <a:buChar char="•"/>
              <a:defRPr/>
            </a:pPr>
            <a:r>
              <a:rPr lang="en-US" sz="2800" dirty="0"/>
              <a:t>Mexicans are stealing our jobs</a:t>
            </a:r>
            <a:endParaRPr lang="en-US" sz="2800" i="1" dirty="0"/>
          </a:p>
          <a:p>
            <a:pPr marL="914400" lvl="2" indent="-382588">
              <a:lnSpc>
                <a:spcPct val="90000"/>
              </a:lnSpc>
              <a:buFont typeface="Arial" panose="020B0604020202020204" pitchFamily="34" charset="0"/>
              <a:buChar char="•"/>
              <a:defRPr/>
            </a:pPr>
            <a:r>
              <a:rPr lang="en-US" sz="2800" i="1" dirty="0"/>
              <a:t>Conflicted Offenders (Native vs. “half breed”)</a:t>
            </a:r>
            <a:endParaRPr lang="en-US" sz="3200" i="1" dirty="0"/>
          </a:p>
          <a:p>
            <a:pPr eaLnBrk="1" hangingPunct="1">
              <a:lnSpc>
                <a:spcPct val="90000"/>
              </a:lnSpc>
              <a:buFont typeface="Arial" panose="020B0604020202020204" pitchFamily="34" charset="0"/>
              <a:buChar char="•"/>
              <a:defRPr/>
            </a:pPr>
            <a:endParaRPr lang="en-US" sz="2800" dirty="0"/>
          </a:p>
          <a:p>
            <a:pPr marL="0" indent="0" eaLnBrk="1" hangingPunct="1">
              <a:lnSpc>
                <a:spcPct val="90000"/>
              </a:lnSpc>
              <a:buNone/>
              <a:defRPr/>
            </a:pPr>
            <a:endParaRPr lang="en-US" sz="2800" dirty="0"/>
          </a:p>
        </p:txBody>
      </p:sp>
    </p:spTree>
    <p:extLst>
      <p:ext uri="{BB962C8B-B14F-4D97-AF65-F5344CB8AC3E}">
        <p14:creationId xmlns:p14="http://schemas.microsoft.com/office/powerpoint/2010/main" val="1382105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36546"/>
                                        </p:tgtEl>
                                        <p:attrNameLst>
                                          <p:attrName>style.visibility</p:attrName>
                                        </p:attrNameLst>
                                      </p:cBhvr>
                                      <p:to>
                                        <p:strVal val="visible"/>
                                      </p:to>
                                    </p:set>
                                    <p:animEffect transition="in" filter="dissolve">
                                      <p:cBhvr>
                                        <p:cTn id="7" dur="500"/>
                                        <p:tgtEl>
                                          <p:spTgt spid="23654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36547">
                                            <p:txEl>
                                              <p:pRg st="0" end="0"/>
                                            </p:txEl>
                                          </p:spTgt>
                                        </p:tgtEl>
                                        <p:attrNameLst>
                                          <p:attrName>style.visibility</p:attrName>
                                        </p:attrNameLst>
                                      </p:cBhvr>
                                      <p:to>
                                        <p:strVal val="visible"/>
                                      </p:to>
                                    </p:set>
                                    <p:animEffect transition="in" filter="dissolve">
                                      <p:cBhvr>
                                        <p:cTn id="12" dur="500"/>
                                        <p:tgtEl>
                                          <p:spTgt spid="23654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36547">
                                            <p:txEl>
                                              <p:pRg st="1" end="1"/>
                                            </p:txEl>
                                          </p:spTgt>
                                        </p:tgtEl>
                                        <p:attrNameLst>
                                          <p:attrName>style.visibility</p:attrName>
                                        </p:attrNameLst>
                                      </p:cBhvr>
                                      <p:to>
                                        <p:strVal val="visible"/>
                                      </p:to>
                                    </p:set>
                                    <p:animEffect transition="in" filter="dissolve">
                                      <p:cBhvr>
                                        <p:cTn id="17" dur="500"/>
                                        <p:tgtEl>
                                          <p:spTgt spid="23654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36547">
                                            <p:txEl>
                                              <p:pRg st="2" end="2"/>
                                            </p:txEl>
                                          </p:spTgt>
                                        </p:tgtEl>
                                        <p:attrNameLst>
                                          <p:attrName>style.visibility</p:attrName>
                                        </p:attrNameLst>
                                      </p:cBhvr>
                                      <p:to>
                                        <p:strVal val="visible"/>
                                      </p:to>
                                    </p:set>
                                    <p:animEffect transition="in" filter="dissolve">
                                      <p:cBhvr>
                                        <p:cTn id="22" dur="500"/>
                                        <p:tgtEl>
                                          <p:spTgt spid="23654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36547">
                                            <p:txEl>
                                              <p:pRg st="3" end="3"/>
                                            </p:txEl>
                                          </p:spTgt>
                                        </p:tgtEl>
                                        <p:attrNameLst>
                                          <p:attrName>style.visibility</p:attrName>
                                        </p:attrNameLst>
                                      </p:cBhvr>
                                      <p:to>
                                        <p:strVal val="visible"/>
                                      </p:to>
                                    </p:set>
                                    <p:animEffect transition="in" filter="dissolve">
                                      <p:cBhvr>
                                        <p:cTn id="27" dur="500"/>
                                        <p:tgtEl>
                                          <p:spTgt spid="236547">
                                            <p:txEl>
                                              <p:pRg st="3" end="3"/>
                                            </p:txEl>
                                          </p:spTgt>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236547">
                                            <p:txEl>
                                              <p:pRg st="4" end="4"/>
                                            </p:txEl>
                                          </p:spTgt>
                                        </p:tgtEl>
                                        <p:attrNameLst>
                                          <p:attrName>style.visibility</p:attrName>
                                        </p:attrNameLst>
                                      </p:cBhvr>
                                      <p:to>
                                        <p:strVal val="visible"/>
                                      </p:to>
                                    </p:set>
                                    <p:animEffect transition="in" filter="dissolve">
                                      <p:cBhvr>
                                        <p:cTn id="30" dur="500"/>
                                        <p:tgtEl>
                                          <p:spTgt spid="236547">
                                            <p:txEl>
                                              <p:pRg st="4" end="4"/>
                                            </p:txEl>
                                          </p:spTgt>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236547">
                                            <p:txEl>
                                              <p:pRg st="5" end="5"/>
                                            </p:txEl>
                                          </p:spTgt>
                                        </p:tgtEl>
                                        <p:attrNameLst>
                                          <p:attrName>style.visibility</p:attrName>
                                        </p:attrNameLst>
                                      </p:cBhvr>
                                      <p:to>
                                        <p:strVal val="visible"/>
                                      </p:to>
                                    </p:set>
                                    <p:animEffect transition="in" filter="dissolve">
                                      <p:cBhvr>
                                        <p:cTn id="33" dur="500"/>
                                        <p:tgtEl>
                                          <p:spTgt spid="236547">
                                            <p:txEl>
                                              <p:pRg st="5" end="5"/>
                                            </p:txEl>
                                          </p:spTgt>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236547">
                                            <p:txEl>
                                              <p:pRg st="6" end="6"/>
                                            </p:txEl>
                                          </p:spTgt>
                                        </p:tgtEl>
                                        <p:attrNameLst>
                                          <p:attrName>style.visibility</p:attrName>
                                        </p:attrNameLst>
                                      </p:cBhvr>
                                      <p:to>
                                        <p:strVal val="visible"/>
                                      </p:to>
                                    </p:set>
                                    <p:animEffect transition="in" filter="dissolve">
                                      <p:cBhvr>
                                        <p:cTn id="36" dur="500"/>
                                        <p:tgtEl>
                                          <p:spTgt spid="236547">
                                            <p:txEl>
                                              <p:pRg st="6" end="6"/>
                                            </p:txEl>
                                          </p:spTgt>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236547">
                                            <p:txEl>
                                              <p:pRg st="7" end="7"/>
                                            </p:txEl>
                                          </p:spTgt>
                                        </p:tgtEl>
                                        <p:attrNameLst>
                                          <p:attrName>style.visibility</p:attrName>
                                        </p:attrNameLst>
                                      </p:cBhvr>
                                      <p:to>
                                        <p:strVal val="visible"/>
                                      </p:to>
                                    </p:set>
                                    <p:animEffect transition="in" filter="dissolve">
                                      <p:cBhvr>
                                        <p:cTn id="39" dur="500"/>
                                        <p:tgtEl>
                                          <p:spTgt spid="236547">
                                            <p:txEl>
                                              <p:pRg st="7" end="7"/>
                                            </p:txEl>
                                          </p:spTgt>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236547">
                                            <p:txEl>
                                              <p:pRg st="8" end="8"/>
                                            </p:txEl>
                                          </p:spTgt>
                                        </p:tgtEl>
                                        <p:attrNameLst>
                                          <p:attrName>style.visibility</p:attrName>
                                        </p:attrNameLst>
                                      </p:cBhvr>
                                      <p:to>
                                        <p:strVal val="visible"/>
                                      </p:to>
                                    </p:set>
                                    <p:animEffect transition="in" filter="dissolve">
                                      <p:cBhvr>
                                        <p:cTn id="42" dur="500"/>
                                        <p:tgtEl>
                                          <p:spTgt spid="236547">
                                            <p:txEl>
                                              <p:pRg st="8" end="8"/>
                                            </p:txEl>
                                          </p:spTgt>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236547">
                                            <p:txEl>
                                              <p:pRg st="9" end="9"/>
                                            </p:txEl>
                                          </p:spTgt>
                                        </p:tgtEl>
                                        <p:attrNameLst>
                                          <p:attrName>style.visibility</p:attrName>
                                        </p:attrNameLst>
                                      </p:cBhvr>
                                      <p:to>
                                        <p:strVal val="visible"/>
                                      </p:to>
                                    </p:set>
                                    <p:animEffect transition="in" filter="dissolve">
                                      <p:cBhvr>
                                        <p:cTn id="45" dur="500"/>
                                        <p:tgtEl>
                                          <p:spTgt spid="23654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546" grpId="0"/>
      <p:bldP spid="236547" grpId="0" build="p"/>
    </p:bldLst>
  </p:timing>
</p:sld>
</file>

<file path=ppt/slides/slide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9922" name="Rectangle 2"/>
          <p:cNvSpPr>
            <a:spLocks noGrp="1" noChangeArrowheads="1"/>
          </p:cNvSpPr>
          <p:nvPr>
            <p:ph type="title"/>
          </p:nvPr>
        </p:nvSpPr>
        <p:spPr>
          <a:xfrm>
            <a:off x="1028700" y="685800"/>
            <a:ext cx="7200900" cy="685800"/>
          </a:xfrm>
        </p:spPr>
        <p:txBody>
          <a:bodyPr>
            <a:normAutofit/>
          </a:bodyPr>
          <a:lstStyle/>
          <a:p>
            <a:pPr eaLnBrk="1" hangingPunct="1">
              <a:defRPr/>
            </a:pPr>
            <a:r>
              <a:rPr lang="en-US" sz="2800" b="1" u="sng" dirty="0"/>
              <a:t>HATE CRIMES- THE REST OF THE WORLD</a:t>
            </a:r>
          </a:p>
        </p:txBody>
      </p:sp>
      <p:sp>
        <p:nvSpPr>
          <p:cNvPr id="209923" name="Rectangle 3"/>
          <p:cNvSpPr>
            <a:spLocks noGrp="1" noChangeArrowheads="1"/>
          </p:cNvSpPr>
          <p:nvPr>
            <p:ph idx="1"/>
          </p:nvPr>
        </p:nvSpPr>
        <p:spPr>
          <a:xfrm>
            <a:off x="457200" y="1447800"/>
            <a:ext cx="8229600" cy="5029200"/>
          </a:xfrm>
        </p:spPr>
        <p:txBody>
          <a:bodyPr>
            <a:noAutofit/>
          </a:bodyPr>
          <a:lstStyle/>
          <a:p>
            <a:pPr eaLnBrk="1" hangingPunct="1">
              <a:lnSpc>
                <a:spcPct val="80000"/>
              </a:lnSpc>
              <a:defRPr/>
            </a:pPr>
            <a:r>
              <a:rPr lang="en-US" sz="2800" b="1" u="sng" dirty="0"/>
              <a:t>Romans and Christians</a:t>
            </a:r>
            <a:endParaRPr lang="en-US" sz="2800" dirty="0"/>
          </a:p>
          <a:p>
            <a:pPr eaLnBrk="1" hangingPunct="1">
              <a:lnSpc>
                <a:spcPct val="80000"/>
              </a:lnSpc>
              <a:buFont typeface="Wingdings" pitchFamily="2" charset="2"/>
              <a:buNone/>
              <a:defRPr/>
            </a:pPr>
            <a:r>
              <a:rPr lang="en-US" sz="2800" dirty="0"/>
              <a:t>	In 64 A.D., a fire in Rome destroyed much of the city.  Emperor Nero quickly blamed the Christians for starting the fire.  His tactic, using a scapegoat and placing the blame on others, was highly successful.  Roman persecution of Christians continued for several centuries. </a:t>
            </a:r>
          </a:p>
          <a:p>
            <a:pPr eaLnBrk="1" hangingPunct="1">
              <a:lnSpc>
                <a:spcPct val="80000"/>
              </a:lnSpc>
              <a:defRPr/>
            </a:pPr>
            <a:r>
              <a:rPr lang="en-US" sz="2800" b="1" u="sng" dirty="0"/>
              <a:t>Hitler in the 1930’s </a:t>
            </a:r>
            <a:endParaRPr lang="en-US" sz="2800" dirty="0"/>
          </a:p>
          <a:p>
            <a:pPr eaLnBrk="1" hangingPunct="1">
              <a:lnSpc>
                <a:spcPct val="80000"/>
              </a:lnSpc>
              <a:buFont typeface="Wingdings" pitchFamily="2" charset="2"/>
              <a:buNone/>
              <a:defRPr/>
            </a:pPr>
            <a:r>
              <a:rPr lang="en-US" sz="2800" dirty="0"/>
              <a:t>	The German people after World War I felt defeated and powerless.  Adolf Hitler and the Nazi Party repeatedly blamed Jews (and others) for Germany’s problems.  It was a very effective tactic. Looking at news reels of Nazi Germany, the astonishing enthusiasm for Hitler is obvious. </a:t>
            </a:r>
          </a:p>
          <a:p>
            <a:pPr eaLnBrk="1" hangingPunct="1">
              <a:lnSpc>
                <a:spcPct val="80000"/>
              </a:lnSpc>
              <a:defRPr/>
            </a:pPr>
            <a:endParaRPr lang="en-US" sz="2800" dirty="0"/>
          </a:p>
          <a:p>
            <a:pPr eaLnBrk="1" hangingPunct="1">
              <a:lnSpc>
                <a:spcPct val="80000"/>
              </a:lnSpc>
              <a:buFont typeface="Wingdings" pitchFamily="2" charset="2"/>
              <a:buNone/>
              <a:defRPr/>
            </a:pPr>
            <a:r>
              <a:rPr lang="en-US" sz="2800" dirty="0"/>
              <a:t>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209922"/>
                                        </p:tgtEl>
                                        <p:attrNameLst>
                                          <p:attrName>style.visibility</p:attrName>
                                        </p:attrNameLst>
                                      </p:cBhvr>
                                      <p:to>
                                        <p:strVal val="visible"/>
                                      </p:to>
                                    </p:set>
                                    <p:anim calcmode="lin" valueType="num">
                                      <p:cBhvr>
                                        <p:cTn id="7" dur="1000" fill="hold"/>
                                        <p:tgtEl>
                                          <p:spTgt spid="209922"/>
                                        </p:tgtEl>
                                        <p:attrNameLst>
                                          <p:attrName>ppt_x</p:attrName>
                                        </p:attrNameLst>
                                      </p:cBhvr>
                                      <p:tavLst>
                                        <p:tav tm="0">
                                          <p:val>
                                            <p:strVal val="#ppt_x-.2"/>
                                          </p:val>
                                        </p:tav>
                                        <p:tav tm="100000">
                                          <p:val>
                                            <p:strVal val="#ppt_x"/>
                                          </p:val>
                                        </p:tav>
                                      </p:tavLst>
                                    </p:anim>
                                    <p:anim calcmode="lin" valueType="num">
                                      <p:cBhvr>
                                        <p:cTn id="8" dur="1000" fill="hold"/>
                                        <p:tgtEl>
                                          <p:spTgt spid="20992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09922"/>
                                        </p:tgtEl>
                                      </p:cBhvr>
                                    </p:animEffect>
                                  </p:childTnLst>
                                </p:cTn>
                              </p:par>
                            </p:childTnLst>
                          </p:cTn>
                        </p:par>
                      </p:childTnLst>
                    </p:cTn>
                  </p:par>
                  <p:par>
                    <p:cTn id="10" fill="hold">
                      <p:stCondLst>
                        <p:cond delay="indefinite"/>
                      </p:stCondLst>
                      <p:childTnLst>
                        <p:par>
                          <p:cTn id="11" fill="hold">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209923">
                                            <p:txEl>
                                              <p:pRg st="0" end="0"/>
                                            </p:txEl>
                                          </p:spTgt>
                                        </p:tgtEl>
                                        <p:attrNameLst>
                                          <p:attrName>style.visibility</p:attrName>
                                        </p:attrNameLst>
                                      </p:cBhvr>
                                      <p:to>
                                        <p:strVal val="visible"/>
                                      </p:to>
                                    </p:set>
                                    <p:animEffect transition="in" filter="fade">
                                      <p:cBhvr>
                                        <p:cTn id="14" dur="500"/>
                                        <p:tgtEl>
                                          <p:spTgt spid="209923">
                                            <p:txEl>
                                              <p:pRg st="0" end="0"/>
                                            </p:txEl>
                                          </p:spTgt>
                                        </p:tgtEl>
                                      </p:cBhvr>
                                    </p:animEffect>
                                    <p:anim calcmode="lin" valueType="num">
                                      <p:cBhvr>
                                        <p:cTn id="15" dur="500" fill="hold"/>
                                        <p:tgtEl>
                                          <p:spTgt spid="209923">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209923">
                                            <p:txEl>
                                              <p:pRg st="0" end="0"/>
                                            </p:txEl>
                                          </p:spTgt>
                                        </p:tgtEl>
                                        <p:attrNameLst>
                                          <p:attrName>ppt_y</p:attrName>
                                        </p:attrNameLst>
                                      </p:cBhvr>
                                      <p:tavLst>
                                        <p:tav tm="0">
                                          <p:val>
                                            <p:strVal val="#ppt_y+.05"/>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4" presetClass="entr" presetSubtype="0" fill="hold" grpId="0" nodeType="clickEffect">
                                  <p:stCondLst>
                                    <p:cond delay="0"/>
                                  </p:stCondLst>
                                  <p:childTnLst>
                                    <p:set>
                                      <p:cBhvr>
                                        <p:cTn id="20" dur="1" fill="hold">
                                          <p:stCondLst>
                                            <p:cond delay="0"/>
                                          </p:stCondLst>
                                        </p:cTn>
                                        <p:tgtEl>
                                          <p:spTgt spid="209923">
                                            <p:txEl>
                                              <p:pRg st="1" end="1"/>
                                            </p:txEl>
                                          </p:spTgt>
                                        </p:tgtEl>
                                        <p:attrNameLst>
                                          <p:attrName>style.visibility</p:attrName>
                                        </p:attrNameLst>
                                      </p:cBhvr>
                                      <p:to>
                                        <p:strVal val="visible"/>
                                      </p:to>
                                    </p:set>
                                    <p:animEffect transition="in" filter="fade">
                                      <p:cBhvr>
                                        <p:cTn id="21" dur="500"/>
                                        <p:tgtEl>
                                          <p:spTgt spid="209923">
                                            <p:txEl>
                                              <p:pRg st="1" end="1"/>
                                            </p:txEl>
                                          </p:spTgt>
                                        </p:tgtEl>
                                      </p:cBhvr>
                                    </p:animEffect>
                                    <p:anim calcmode="lin" valueType="num">
                                      <p:cBhvr>
                                        <p:cTn id="22" dur="500" fill="hold"/>
                                        <p:tgtEl>
                                          <p:spTgt spid="209923">
                                            <p:txEl>
                                              <p:pRg st="1" end="1"/>
                                            </p:txEl>
                                          </p:spTgt>
                                        </p:tgtEl>
                                        <p:attrNameLst>
                                          <p:attrName>ppt_x</p:attrName>
                                        </p:attrNameLst>
                                      </p:cBhvr>
                                      <p:tavLst>
                                        <p:tav tm="0">
                                          <p:val>
                                            <p:strVal val="#ppt_x"/>
                                          </p:val>
                                        </p:tav>
                                        <p:tav tm="100000">
                                          <p:val>
                                            <p:strVal val="#ppt_x"/>
                                          </p:val>
                                        </p:tav>
                                      </p:tavLst>
                                    </p:anim>
                                    <p:anim calcmode="lin" valueType="num">
                                      <p:cBhvr>
                                        <p:cTn id="23" dur="500" fill="hold"/>
                                        <p:tgtEl>
                                          <p:spTgt spid="209923">
                                            <p:txEl>
                                              <p:pRg st="1" end="1"/>
                                            </p:txEl>
                                          </p:spTgt>
                                        </p:tgtEl>
                                        <p:attrNameLst>
                                          <p:attrName>ppt_y</p:attrName>
                                        </p:attrNameLst>
                                      </p:cBhvr>
                                      <p:tavLst>
                                        <p:tav tm="0">
                                          <p:val>
                                            <p:strVal val="#ppt_y+.05"/>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4" presetClass="entr" presetSubtype="0" fill="hold" grpId="0" nodeType="clickEffect">
                                  <p:stCondLst>
                                    <p:cond delay="0"/>
                                  </p:stCondLst>
                                  <p:childTnLst>
                                    <p:set>
                                      <p:cBhvr>
                                        <p:cTn id="27" dur="1" fill="hold">
                                          <p:stCondLst>
                                            <p:cond delay="0"/>
                                          </p:stCondLst>
                                        </p:cTn>
                                        <p:tgtEl>
                                          <p:spTgt spid="209923">
                                            <p:txEl>
                                              <p:pRg st="2" end="2"/>
                                            </p:txEl>
                                          </p:spTgt>
                                        </p:tgtEl>
                                        <p:attrNameLst>
                                          <p:attrName>style.visibility</p:attrName>
                                        </p:attrNameLst>
                                      </p:cBhvr>
                                      <p:to>
                                        <p:strVal val="visible"/>
                                      </p:to>
                                    </p:set>
                                    <p:animEffect transition="in" filter="fade">
                                      <p:cBhvr>
                                        <p:cTn id="28" dur="500"/>
                                        <p:tgtEl>
                                          <p:spTgt spid="209923">
                                            <p:txEl>
                                              <p:pRg st="2" end="2"/>
                                            </p:txEl>
                                          </p:spTgt>
                                        </p:tgtEl>
                                      </p:cBhvr>
                                    </p:animEffect>
                                    <p:anim calcmode="lin" valueType="num">
                                      <p:cBhvr>
                                        <p:cTn id="29" dur="500" fill="hold"/>
                                        <p:tgtEl>
                                          <p:spTgt spid="209923">
                                            <p:txEl>
                                              <p:pRg st="2" end="2"/>
                                            </p:txEl>
                                          </p:spTgt>
                                        </p:tgtEl>
                                        <p:attrNameLst>
                                          <p:attrName>ppt_x</p:attrName>
                                        </p:attrNameLst>
                                      </p:cBhvr>
                                      <p:tavLst>
                                        <p:tav tm="0">
                                          <p:val>
                                            <p:strVal val="#ppt_x"/>
                                          </p:val>
                                        </p:tav>
                                        <p:tav tm="100000">
                                          <p:val>
                                            <p:strVal val="#ppt_x"/>
                                          </p:val>
                                        </p:tav>
                                      </p:tavLst>
                                    </p:anim>
                                    <p:anim calcmode="lin" valueType="num">
                                      <p:cBhvr>
                                        <p:cTn id="30" dur="500" fill="hold"/>
                                        <p:tgtEl>
                                          <p:spTgt spid="209923">
                                            <p:txEl>
                                              <p:pRg st="2" end="2"/>
                                            </p:txEl>
                                          </p:spTgt>
                                        </p:tgtEl>
                                        <p:attrNameLst>
                                          <p:attrName>ppt_y</p:attrName>
                                        </p:attrNameLst>
                                      </p:cBhvr>
                                      <p:tavLst>
                                        <p:tav tm="0">
                                          <p:val>
                                            <p:strVal val="#ppt_y+.05"/>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4" presetClass="entr" presetSubtype="0" fill="hold" grpId="0" nodeType="clickEffect">
                                  <p:stCondLst>
                                    <p:cond delay="0"/>
                                  </p:stCondLst>
                                  <p:childTnLst>
                                    <p:set>
                                      <p:cBhvr>
                                        <p:cTn id="34" dur="1" fill="hold">
                                          <p:stCondLst>
                                            <p:cond delay="0"/>
                                          </p:stCondLst>
                                        </p:cTn>
                                        <p:tgtEl>
                                          <p:spTgt spid="209923">
                                            <p:txEl>
                                              <p:pRg st="3" end="3"/>
                                            </p:txEl>
                                          </p:spTgt>
                                        </p:tgtEl>
                                        <p:attrNameLst>
                                          <p:attrName>style.visibility</p:attrName>
                                        </p:attrNameLst>
                                      </p:cBhvr>
                                      <p:to>
                                        <p:strVal val="visible"/>
                                      </p:to>
                                    </p:set>
                                    <p:animEffect transition="in" filter="fade">
                                      <p:cBhvr>
                                        <p:cTn id="35" dur="500"/>
                                        <p:tgtEl>
                                          <p:spTgt spid="209923">
                                            <p:txEl>
                                              <p:pRg st="3" end="3"/>
                                            </p:txEl>
                                          </p:spTgt>
                                        </p:tgtEl>
                                      </p:cBhvr>
                                    </p:animEffect>
                                    <p:anim calcmode="lin" valueType="num">
                                      <p:cBhvr>
                                        <p:cTn id="36" dur="500" fill="hold"/>
                                        <p:tgtEl>
                                          <p:spTgt spid="209923">
                                            <p:txEl>
                                              <p:pRg st="3" end="3"/>
                                            </p:txEl>
                                          </p:spTgt>
                                        </p:tgtEl>
                                        <p:attrNameLst>
                                          <p:attrName>ppt_x</p:attrName>
                                        </p:attrNameLst>
                                      </p:cBhvr>
                                      <p:tavLst>
                                        <p:tav tm="0">
                                          <p:val>
                                            <p:strVal val="#ppt_x"/>
                                          </p:val>
                                        </p:tav>
                                        <p:tav tm="100000">
                                          <p:val>
                                            <p:strVal val="#ppt_x"/>
                                          </p:val>
                                        </p:tav>
                                      </p:tavLst>
                                    </p:anim>
                                    <p:anim calcmode="lin" valueType="num">
                                      <p:cBhvr>
                                        <p:cTn id="37" dur="500" fill="hold"/>
                                        <p:tgtEl>
                                          <p:spTgt spid="209923">
                                            <p:txEl>
                                              <p:pRg st="3" end="3"/>
                                            </p:txEl>
                                          </p:spTgt>
                                        </p:tgtEl>
                                        <p:attrNameLst>
                                          <p:attrName>ppt_y</p:attrName>
                                        </p:attrNameLst>
                                      </p:cBhvr>
                                      <p:tavLst>
                                        <p:tav tm="0">
                                          <p:val>
                                            <p:strVal val="#ppt_y+.05"/>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4" presetClass="entr" presetSubtype="0" fill="hold" grpId="0" nodeType="clickEffect">
                                  <p:stCondLst>
                                    <p:cond delay="0"/>
                                  </p:stCondLst>
                                  <p:childTnLst>
                                    <p:set>
                                      <p:cBhvr>
                                        <p:cTn id="41" dur="1" fill="hold">
                                          <p:stCondLst>
                                            <p:cond delay="0"/>
                                          </p:stCondLst>
                                        </p:cTn>
                                        <p:tgtEl>
                                          <p:spTgt spid="209923">
                                            <p:txEl>
                                              <p:pRg st="5" end="5"/>
                                            </p:txEl>
                                          </p:spTgt>
                                        </p:tgtEl>
                                        <p:attrNameLst>
                                          <p:attrName>style.visibility</p:attrName>
                                        </p:attrNameLst>
                                      </p:cBhvr>
                                      <p:to>
                                        <p:strVal val="visible"/>
                                      </p:to>
                                    </p:set>
                                    <p:animEffect transition="in" filter="fade">
                                      <p:cBhvr>
                                        <p:cTn id="42" dur="500"/>
                                        <p:tgtEl>
                                          <p:spTgt spid="209923">
                                            <p:txEl>
                                              <p:pRg st="5" end="5"/>
                                            </p:txEl>
                                          </p:spTgt>
                                        </p:tgtEl>
                                      </p:cBhvr>
                                    </p:animEffect>
                                    <p:anim calcmode="lin" valueType="num">
                                      <p:cBhvr>
                                        <p:cTn id="43" dur="500" fill="hold"/>
                                        <p:tgtEl>
                                          <p:spTgt spid="209923">
                                            <p:txEl>
                                              <p:pRg st="5" end="5"/>
                                            </p:txEl>
                                          </p:spTgt>
                                        </p:tgtEl>
                                        <p:attrNameLst>
                                          <p:attrName>ppt_x</p:attrName>
                                        </p:attrNameLst>
                                      </p:cBhvr>
                                      <p:tavLst>
                                        <p:tav tm="0">
                                          <p:val>
                                            <p:strVal val="#ppt_x"/>
                                          </p:val>
                                        </p:tav>
                                        <p:tav tm="100000">
                                          <p:val>
                                            <p:strVal val="#ppt_x"/>
                                          </p:val>
                                        </p:tav>
                                      </p:tavLst>
                                    </p:anim>
                                    <p:anim calcmode="lin" valueType="num">
                                      <p:cBhvr>
                                        <p:cTn id="44" dur="500" fill="hold"/>
                                        <p:tgtEl>
                                          <p:spTgt spid="209923">
                                            <p:txEl>
                                              <p:pRg st="5" end="5"/>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22" grpId="0"/>
      <p:bldP spid="209923" grpId="0" build="p"/>
    </p:bldLst>
  </p:timing>
</p:sld>
</file>

<file path=ppt/slides/slide40.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39618" name="Rectangle 2"/>
          <p:cNvSpPr>
            <a:spLocks noGrp="1" noChangeArrowheads="1"/>
          </p:cNvSpPr>
          <p:nvPr>
            <p:ph type="title"/>
          </p:nvPr>
        </p:nvSpPr>
        <p:spPr>
          <a:xfrm>
            <a:off x="457200" y="152400"/>
            <a:ext cx="8229600" cy="685800"/>
          </a:xfrm>
        </p:spPr>
        <p:txBody>
          <a:bodyPr>
            <a:noAutofit/>
          </a:bodyPr>
          <a:lstStyle/>
          <a:p>
            <a:pPr algn="ctr" eaLnBrk="1" hangingPunct="1">
              <a:defRPr/>
            </a:pPr>
            <a:r>
              <a:rPr lang="en-US" sz="4000" b="1" u="sng" dirty="0"/>
              <a:t>ROLE OF POLICING – WORKING WITH THE VICTIM</a:t>
            </a:r>
          </a:p>
        </p:txBody>
      </p:sp>
      <p:sp>
        <p:nvSpPr>
          <p:cNvPr id="239619" name="Rectangle 3"/>
          <p:cNvSpPr>
            <a:spLocks noGrp="1" noChangeArrowheads="1"/>
          </p:cNvSpPr>
          <p:nvPr>
            <p:ph idx="1"/>
          </p:nvPr>
        </p:nvSpPr>
        <p:spPr>
          <a:xfrm>
            <a:off x="457200" y="1371600"/>
            <a:ext cx="8229600" cy="5105400"/>
          </a:xfrm>
        </p:spPr>
        <p:txBody>
          <a:bodyPr>
            <a:noAutofit/>
          </a:bodyPr>
          <a:lstStyle/>
          <a:p>
            <a:pPr eaLnBrk="1" hangingPunct="1">
              <a:lnSpc>
                <a:spcPct val="80000"/>
              </a:lnSpc>
              <a:defRPr/>
            </a:pPr>
            <a:r>
              <a:rPr lang="en-US" sz="2800" dirty="0"/>
              <a:t>Victims are emotionally &amp; psychologically traumatized</a:t>
            </a:r>
          </a:p>
          <a:p>
            <a:pPr eaLnBrk="1" hangingPunct="1">
              <a:lnSpc>
                <a:spcPct val="80000"/>
              </a:lnSpc>
              <a:defRPr/>
            </a:pPr>
            <a:r>
              <a:rPr lang="en-US" sz="2800" dirty="0"/>
              <a:t>Emotions are high, perhaps higher than normal</a:t>
            </a:r>
          </a:p>
          <a:p>
            <a:pPr eaLnBrk="1" hangingPunct="1">
              <a:lnSpc>
                <a:spcPct val="80000"/>
              </a:lnSpc>
              <a:defRPr/>
            </a:pPr>
            <a:r>
              <a:rPr lang="en-US" sz="2800" dirty="0"/>
              <a:t>Must demonstrate high level of compassion and empathy</a:t>
            </a:r>
          </a:p>
          <a:p>
            <a:pPr eaLnBrk="1" hangingPunct="1">
              <a:lnSpc>
                <a:spcPct val="80000"/>
              </a:lnSpc>
              <a:defRPr/>
            </a:pPr>
            <a:r>
              <a:rPr lang="en-US" sz="2800" dirty="0"/>
              <a:t>Failure to communicate frequently with the victim may increase their sense of isolation. </a:t>
            </a:r>
          </a:p>
          <a:p>
            <a:pPr eaLnBrk="1" hangingPunct="1">
              <a:lnSpc>
                <a:spcPct val="80000"/>
              </a:lnSpc>
              <a:defRPr/>
            </a:pPr>
            <a:r>
              <a:rPr lang="en-US" sz="2800" dirty="0"/>
              <a:t>Need to let the victim know quickly that the agency takes such crimes very seriously.  </a:t>
            </a:r>
          </a:p>
          <a:p>
            <a:pPr eaLnBrk="1" hangingPunct="1">
              <a:lnSpc>
                <a:spcPct val="80000"/>
              </a:lnSpc>
              <a:defRPr/>
            </a:pPr>
            <a:r>
              <a:rPr lang="en-US" sz="2800" dirty="0"/>
              <a:t>Need to reassure victims that every investigative procedure is being utilized to solve the crime </a:t>
            </a:r>
          </a:p>
          <a:p>
            <a:pPr eaLnBrk="1" hangingPunct="1">
              <a:lnSpc>
                <a:spcPct val="80000"/>
              </a:lnSpc>
              <a:defRPr/>
            </a:pPr>
            <a:r>
              <a:rPr lang="en-US" sz="2800" dirty="0"/>
              <a:t>Offer support beyond they investigative stage i.e. counseling services, advocate, ombudsmen. </a:t>
            </a: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withEffect">
                                  <p:stCondLst>
                                    <p:cond delay="0"/>
                                  </p:stCondLst>
                                  <p:childTnLst>
                                    <p:set>
                                      <p:cBhvr>
                                        <p:cTn id="6" dur="1" fill="hold">
                                          <p:stCondLst>
                                            <p:cond delay="0"/>
                                          </p:stCondLst>
                                        </p:cTn>
                                        <p:tgtEl>
                                          <p:spTgt spid="239618"/>
                                        </p:tgtEl>
                                        <p:attrNameLst>
                                          <p:attrName>style.visibility</p:attrName>
                                        </p:attrNameLst>
                                      </p:cBhvr>
                                      <p:to>
                                        <p:strVal val="visible"/>
                                      </p:to>
                                    </p:set>
                                    <p:animEffect transition="in" filter="fade">
                                      <p:cBhvr>
                                        <p:cTn id="7" dur="768" decel="100000"/>
                                        <p:tgtEl>
                                          <p:spTgt spid="239618"/>
                                        </p:tgtEl>
                                      </p:cBhvr>
                                    </p:animEffect>
                                    <p:animScale>
                                      <p:cBhvr>
                                        <p:cTn id="8" dur="768" decel="100000"/>
                                        <p:tgtEl>
                                          <p:spTgt spid="239618"/>
                                        </p:tgtEl>
                                      </p:cBhvr>
                                      <p:from x="10000" y="10000"/>
                                      <p:to x="200000" y="450000"/>
                                    </p:animScale>
                                    <p:animScale>
                                      <p:cBhvr>
                                        <p:cTn id="9" dur="1230" accel="100000" fill="hold">
                                          <p:stCondLst>
                                            <p:cond delay="768"/>
                                          </p:stCondLst>
                                        </p:cTn>
                                        <p:tgtEl>
                                          <p:spTgt spid="239618"/>
                                        </p:tgtEl>
                                      </p:cBhvr>
                                      <p:from x="200000" y="450000"/>
                                      <p:to x="100000" y="100000"/>
                                    </p:animScale>
                                    <p:set>
                                      <p:cBhvr>
                                        <p:cTn id="10" dur="768" fill="hold"/>
                                        <p:tgtEl>
                                          <p:spTgt spid="239618"/>
                                        </p:tgtEl>
                                        <p:attrNameLst>
                                          <p:attrName>ppt_x</p:attrName>
                                        </p:attrNameLst>
                                      </p:cBhvr>
                                      <p:to>
                                        <p:strVal val="(0.5)"/>
                                      </p:to>
                                    </p:set>
                                    <p:anim from="(0.5)" to="(#ppt_x)" calcmode="lin" valueType="num">
                                      <p:cBhvr>
                                        <p:cTn id="11" dur="1230" accel="100000" fill="hold">
                                          <p:stCondLst>
                                            <p:cond delay="768"/>
                                          </p:stCondLst>
                                        </p:cTn>
                                        <p:tgtEl>
                                          <p:spTgt spid="239618"/>
                                        </p:tgtEl>
                                        <p:attrNameLst>
                                          <p:attrName>ppt_x</p:attrName>
                                        </p:attrNameLst>
                                      </p:cBhvr>
                                    </p:anim>
                                    <p:set>
                                      <p:cBhvr>
                                        <p:cTn id="12" dur="768" fill="hold"/>
                                        <p:tgtEl>
                                          <p:spTgt spid="239618"/>
                                        </p:tgtEl>
                                        <p:attrNameLst>
                                          <p:attrName>ppt_y</p:attrName>
                                        </p:attrNameLst>
                                      </p:cBhvr>
                                      <p:to>
                                        <p:strVal val="(#ppt_y+0.4)"/>
                                      </p:to>
                                    </p:set>
                                    <p:anim from="(#ppt_y+0.4)" to="(#ppt_y)" calcmode="lin" valueType="num">
                                      <p:cBhvr>
                                        <p:cTn id="13" dur="1230" accel="100000" fill="hold">
                                          <p:stCondLst>
                                            <p:cond delay="768"/>
                                          </p:stCondLst>
                                        </p:cTn>
                                        <p:tgtEl>
                                          <p:spTgt spid="239618"/>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39619">
                                            <p:txEl>
                                              <p:pRg st="0" end="0"/>
                                            </p:txEl>
                                          </p:spTgt>
                                        </p:tgtEl>
                                        <p:attrNameLst>
                                          <p:attrName>style.visibility</p:attrName>
                                        </p:attrNameLst>
                                      </p:cBhvr>
                                      <p:to>
                                        <p:strVal val="visible"/>
                                      </p:to>
                                    </p:set>
                                    <p:animEffect transition="in" filter="fade">
                                      <p:cBhvr>
                                        <p:cTn id="18" dur="500"/>
                                        <p:tgtEl>
                                          <p:spTgt spid="23961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239619">
                                            <p:txEl>
                                              <p:pRg st="0" end="0"/>
                                            </p:txEl>
                                          </p:spTgt>
                                        </p:tgtEl>
                                      </p:cBhvr>
                                    </p:animEffect>
                                    <p:set>
                                      <p:cBhvr>
                                        <p:cTn id="23" dur="1" fill="hold">
                                          <p:stCondLst>
                                            <p:cond delay="499"/>
                                          </p:stCondLst>
                                        </p:cTn>
                                        <p:tgtEl>
                                          <p:spTgt spid="239619">
                                            <p:txEl>
                                              <p:pRg st="0" end="0"/>
                                            </p:txEl>
                                          </p:spTgt>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39619">
                                            <p:txEl>
                                              <p:pRg st="1" end="1"/>
                                            </p:txEl>
                                          </p:spTgt>
                                        </p:tgtEl>
                                        <p:attrNameLst>
                                          <p:attrName>style.visibility</p:attrName>
                                        </p:attrNameLst>
                                      </p:cBhvr>
                                      <p:to>
                                        <p:strVal val="visible"/>
                                      </p:to>
                                    </p:set>
                                    <p:animEffect transition="in" filter="fade">
                                      <p:cBhvr>
                                        <p:cTn id="28" dur="500"/>
                                        <p:tgtEl>
                                          <p:spTgt spid="239619">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239619">
                                            <p:txEl>
                                              <p:pRg st="1" end="1"/>
                                            </p:txEl>
                                          </p:spTgt>
                                        </p:tgtEl>
                                      </p:cBhvr>
                                    </p:animEffect>
                                    <p:set>
                                      <p:cBhvr>
                                        <p:cTn id="33" dur="1" fill="hold">
                                          <p:stCondLst>
                                            <p:cond delay="499"/>
                                          </p:stCondLst>
                                        </p:cTn>
                                        <p:tgtEl>
                                          <p:spTgt spid="239619">
                                            <p:txEl>
                                              <p:pRg st="1" end="1"/>
                                            </p:txEl>
                                          </p:spTgt>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39619">
                                            <p:txEl>
                                              <p:pRg st="2" end="2"/>
                                            </p:txEl>
                                          </p:spTgt>
                                        </p:tgtEl>
                                        <p:attrNameLst>
                                          <p:attrName>style.visibility</p:attrName>
                                        </p:attrNameLst>
                                      </p:cBhvr>
                                      <p:to>
                                        <p:strVal val="visible"/>
                                      </p:to>
                                    </p:set>
                                    <p:animEffect transition="in" filter="fade">
                                      <p:cBhvr>
                                        <p:cTn id="38" dur="500"/>
                                        <p:tgtEl>
                                          <p:spTgt spid="239619">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239619">
                                            <p:txEl>
                                              <p:pRg st="2" end="2"/>
                                            </p:txEl>
                                          </p:spTgt>
                                        </p:tgtEl>
                                      </p:cBhvr>
                                    </p:animEffect>
                                    <p:set>
                                      <p:cBhvr>
                                        <p:cTn id="43" dur="1" fill="hold">
                                          <p:stCondLst>
                                            <p:cond delay="499"/>
                                          </p:stCondLst>
                                        </p:cTn>
                                        <p:tgtEl>
                                          <p:spTgt spid="239619">
                                            <p:txEl>
                                              <p:pRg st="2" end="2"/>
                                            </p:txEl>
                                          </p:spTgt>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39619">
                                            <p:txEl>
                                              <p:pRg st="3" end="3"/>
                                            </p:txEl>
                                          </p:spTgt>
                                        </p:tgtEl>
                                        <p:attrNameLst>
                                          <p:attrName>style.visibility</p:attrName>
                                        </p:attrNameLst>
                                      </p:cBhvr>
                                      <p:to>
                                        <p:strVal val="visible"/>
                                      </p:to>
                                    </p:set>
                                    <p:animEffect transition="in" filter="fade">
                                      <p:cBhvr>
                                        <p:cTn id="48" dur="500"/>
                                        <p:tgtEl>
                                          <p:spTgt spid="239619">
                                            <p:txEl>
                                              <p:pRg st="3" end="3"/>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grpId="1" nodeType="clickEffect">
                                  <p:stCondLst>
                                    <p:cond delay="0"/>
                                  </p:stCondLst>
                                  <p:childTnLst>
                                    <p:animEffect transition="out" filter="fade">
                                      <p:cBhvr>
                                        <p:cTn id="52" dur="500"/>
                                        <p:tgtEl>
                                          <p:spTgt spid="239619">
                                            <p:txEl>
                                              <p:pRg st="3" end="3"/>
                                            </p:txEl>
                                          </p:spTgt>
                                        </p:tgtEl>
                                      </p:cBhvr>
                                    </p:animEffect>
                                    <p:set>
                                      <p:cBhvr>
                                        <p:cTn id="53" dur="1" fill="hold">
                                          <p:stCondLst>
                                            <p:cond delay="499"/>
                                          </p:stCondLst>
                                        </p:cTn>
                                        <p:tgtEl>
                                          <p:spTgt spid="239619">
                                            <p:txEl>
                                              <p:pRg st="3" end="3"/>
                                            </p:txEl>
                                          </p:spTgt>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39619">
                                            <p:txEl>
                                              <p:pRg st="4" end="4"/>
                                            </p:txEl>
                                          </p:spTgt>
                                        </p:tgtEl>
                                        <p:attrNameLst>
                                          <p:attrName>style.visibility</p:attrName>
                                        </p:attrNameLst>
                                      </p:cBhvr>
                                      <p:to>
                                        <p:strVal val="visible"/>
                                      </p:to>
                                    </p:set>
                                    <p:animEffect transition="in" filter="fade">
                                      <p:cBhvr>
                                        <p:cTn id="58" dur="500"/>
                                        <p:tgtEl>
                                          <p:spTgt spid="239619">
                                            <p:txEl>
                                              <p:pRg st="4" end="4"/>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1" nodeType="clickEffect">
                                  <p:stCondLst>
                                    <p:cond delay="0"/>
                                  </p:stCondLst>
                                  <p:childTnLst>
                                    <p:animEffect transition="out" filter="fade">
                                      <p:cBhvr>
                                        <p:cTn id="62" dur="500"/>
                                        <p:tgtEl>
                                          <p:spTgt spid="239619">
                                            <p:txEl>
                                              <p:pRg st="4" end="4"/>
                                            </p:txEl>
                                          </p:spTgt>
                                        </p:tgtEl>
                                      </p:cBhvr>
                                    </p:animEffect>
                                    <p:set>
                                      <p:cBhvr>
                                        <p:cTn id="63" dur="1" fill="hold">
                                          <p:stCondLst>
                                            <p:cond delay="499"/>
                                          </p:stCondLst>
                                        </p:cTn>
                                        <p:tgtEl>
                                          <p:spTgt spid="239619">
                                            <p:txEl>
                                              <p:pRg st="4" end="4"/>
                                            </p:txEl>
                                          </p:spTgt>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239619">
                                            <p:txEl>
                                              <p:pRg st="5" end="5"/>
                                            </p:txEl>
                                          </p:spTgt>
                                        </p:tgtEl>
                                        <p:attrNameLst>
                                          <p:attrName>style.visibility</p:attrName>
                                        </p:attrNameLst>
                                      </p:cBhvr>
                                      <p:to>
                                        <p:strVal val="visible"/>
                                      </p:to>
                                    </p:set>
                                    <p:animEffect transition="in" filter="fade">
                                      <p:cBhvr>
                                        <p:cTn id="68" dur="500"/>
                                        <p:tgtEl>
                                          <p:spTgt spid="239619">
                                            <p:txEl>
                                              <p:pRg st="5" end="5"/>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xit" presetSubtype="0" fill="hold" grpId="1" nodeType="clickEffect">
                                  <p:stCondLst>
                                    <p:cond delay="0"/>
                                  </p:stCondLst>
                                  <p:childTnLst>
                                    <p:animEffect transition="out" filter="fade">
                                      <p:cBhvr>
                                        <p:cTn id="72" dur="500"/>
                                        <p:tgtEl>
                                          <p:spTgt spid="239619">
                                            <p:txEl>
                                              <p:pRg st="5" end="5"/>
                                            </p:txEl>
                                          </p:spTgt>
                                        </p:tgtEl>
                                      </p:cBhvr>
                                    </p:animEffect>
                                    <p:set>
                                      <p:cBhvr>
                                        <p:cTn id="73" dur="1" fill="hold">
                                          <p:stCondLst>
                                            <p:cond delay="499"/>
                                          </p:stCondLst>
                                        </p:cTn>
                                        <p:tgtEl>
                                          <p:spTgt spid="239619">
                                            <p:txEl>
                                              <p:pRg st="5" end="5"/>
                                            </p:txEl>
                                          </p:spTgt>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239619">
                                            <p:txEl>
                                              <p:pRg st="6" end="6"/>
                                            </p:txEl>
                                          </p:spTgt>
                                        </p:tgtEl>
                                        <p:attrNameLst>
                                          <p:attrName>style.visibility</p:attrName>
                                        </p:attrNameLst>
                                      </p:cBhvr>
                                      <p:to>
                                        <p:strVal val="visible"/>
                                      </p:to>
                                    </p:set>
                                    <p:animEffect transition="in" filter="fade">
                                      <p:cBhvr>
                                        <p:cTn id="78" dur="500"/>
                                        <p:tgtEl>
                                          <p:spTgt spid="23961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618" grpId="0"/>
      <p:bldP spid="239619" grpId="0" uiExpand="1" build="p"/>
      <p:bldP spid="239619" grpId="1" uiExpand="1" build="p"/>
    </p:bldLst>
  </p:timing>
</p:sld>
</file>

<file path=ppt/slides/slide4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0642" name="Rectangle 2"/>
          <p:cNvSpPr>
            <a:spLocks noGrp="1" noChangeArrowheads="1"/>
          </p:cNvSpPr>
          <p:nvPr>
            <p:ph type="title"/>
          </p:nvPr>
        </p:nvSpPr>
        <p:spPr>
          <a:xfrm>
            <a:off x="609600" y="228600"/>
            <a:ext cx="8534400" cy="1371600"/>
          </a:xfrm>
        </p:spPr>
        <p:txBody>
          <a:bodyPr>
            <a:normAutofit/>
          </a:bodyPr>
          <a:lstStyle/>
          <a:p>
            <a:pPr algn="l" eaLnBrk="1" hangingPunct="1">
              <a:defRPr/>
            </a:pPr>
            <a:r>
              <a:rPr lang="en-US" sz="4000" b="1" u="sng" dirty="0"/>
              <a:t>ROLE OF POLICING – WORKING WITH THE COMMUNITY</a:t>
            </a:r>
          </a:p>
        </p:txBody>
      </p:sp>
      <p:sp>
        <p:nvSpPr>
          <p:cNvPr id="240643" name="Rectangle 3"/>
          <p:cNvSpPr>
            <a:spLocks noGrp="1" noChangeArrowheads="1"/>
          </p:cNvSpPr>
          <p:nvPr>
            <p:ph idx="1"/>
          </p:nvPr>
        </p:nvSpPr>
        <p:spPr>
          <a:xfrm>
            <a:off x="457200" y="1676400"/>
            <a:ext cx="8229600" cy="4876800"/>
          </a:xfrm>
        </p:spPr>
        <p:txBody>
          <a:bodyPr>
            <a:normAutofit/>
          </a:bodyPr>
          <a:lstStyle/>
          <a:p>
            <a:pPr eaLnBrk="1" hangingPunct="1">
              <a:lnSpc>
                <a:spcPct val="90000"/>
              </a:lnSpc>
              <a:defRPr/>
            </a:pPr>
            <a:r>
              <a:rPr lang="en-US" sz="2800" dirty="0"/>
              <a:t>Hate crimes are high profile.  Need to work closely with targeted group</a:t>
            </a:r>
          </a:p>
          <a:p>
            <a:pPr eaLnBrk="1" hangingPunct="1">
              <a:lnSpc>
                <a:spcPct val="90000"/>
              </a:lnSpc>
              <a:defRPr/>
            </a:pPr>
            <a:r>
              <a:rPr lang="en-US" sz="2800" dirty="0"/>
              <a:t>Direct threat to stability of the community</a:t>
            </a:r>
          </a:p>
          <a:p>
            <a:pPr lvl="1">
              <a:lnSpc>
                <a:spcPct val="90000"/>
              </a:lnSpc>
              <a:defRPr/>
            </a:pPr>
            <a:r>
              <a:rPr lang="en-US" sz="2800" dirty="0"/>
              <a:t>All members of targeted group feel victimized</a:t>
            </a:r>
          </a:p>
          <a:p>
            <a:pPr lvl="1">
              <a:lnSpc>
                <a:spcPct val="90000"/>
              </a:lnSpc>
              <a:defRPr/>
            </a:pPr>
            <a:r>
              <a:rPr lang="en-US" sz="2800" dirty="0"/>
              <a:t>Retaliation possible</a:t>
            </a:r>
          </a:p>
          <a:p>
            <a:pPr lvl="1">
              <a:lnSpc>
                <a:spcPct val="90000"/>
              </a:lnSpc>
              <a:defRPr/>
            </a:pPr>
            <a:r>
              <a:rPr lang="en-US" sz="2800" dirty="0"/>
              <a:t>Escalation beyond control possible</a:t>
            </a:r>
          </a:p>
          <a:p>
            <a:pPr eaLnBrk="1" hangingPunct="1">
              <a:lnSpc>
                <a:spcPct val="90000"/>
              </a:lnSpc>
              <a:defRPr/>
            </a:pPr>
            <a:r>
              <a:rPr lang="en-US" sz="2800" dirty="0"/>
              <a:t>Improperly handling a hate crime can cause groups to ignite in protest </a:t>
            </a:r>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40643">
                                            <p:txEl>
                                              <p:pRg st="0" end="0"/>
                                            </p:txEl>
                                          </p:spTgt>
                                        </p:tgtEl>
                                        <p:attrNameLst>
                                          <p:attrName>style.visibility</p:attrName>
                                        </p:attrNameLst>
                                      </p:cBhvr>
                                      <p:to>
                                        <p:strVal val="visible"/>
                                      </p:to>
                                    </p:set>
                                    <p:animEffect transition="in" filter="fade">
                                      <p:cBhvr>
                                        <p:cTn id="7" dur="1000"/>
                                        <p:tgtEl>
                                          <p:spTgt spid="240643">
                                            <p:txEl>
                                              <p:pRg st="0" end="0"/>
                                            </p:txEl>
                                          </p:spTgt>
                                        </p:tgtEl>
                                      </p:cBhvr>
                                    </p:animEffect>
                                    <p:anim calcmode="lin" valueType="num">
                                      <p:cBhvr>
                                        <p:cTn id="8" dur="1000" fill="hold"/>
                                        <p:tgtEl>
                                          <p:spTgt spid="24064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4064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240643">
                                            <p:txEl>
                                              <p:pRg st="1" end="1"/>
                                            </p:txEl>
                                          </p:spTgt>
                                        </p:tgtEl>
                                        <p:attrNameLst>
                                          <p:attrName>style.visibility</p:attrName>
                                        </p:attrNameLst>
                                      </p:cBhvr>
                                      <p:to>
                                        <p:strVal val="visible"/>
                                      </p:to>
                                    </p:set>
                                    <p:animEffect transition="in" filter="fade">
                                      <p:cBhvr>
                                        <p:cTn id="14" dur="1000"/>
                                        <p:tgtEl>
                                          <p:spTgt spid="240643">
                                            <p:txEl>
                                              <p:pRg st="1" end="1"/>
                                            </p:txEl>
                                          </p:spTgt>
                                        </p:tgtEl>
                                      </p:cBhvr>
                                    </p:animEffect>
                                    <p:anim calcmode="lin" valueType="num">
                                      <p:cBhvr>
                                        <p:cTn id="15" dur="1000" fill="hold"/>
                                        <p:tgtEl>
                                          <p:spTgt spid="24064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40643">
                                            <p:txEl>
                                              <p:pRg st="1" end="1"/>
                                            </p:txEl>
                                          </p:spTgt>
                                        </p:tgtEl>
                                        <p:attrNameLst>
                                          <p:attrName>ppt_y</p:attrName>
                                        </p:attrNameLst>
                                      </p:cBhvr>
                                      <p:tavLst>
                                        <p:tav tm="0">
                                          <p:val>
                                            <p:strVal val="#ppt_y-.1"/>
                                          </p:val>
                                        </p:tav>
                                        <p:tav tm="100000">
                                          <p:val>
                                            <p:strVal val="#ppt_y"/>
                                          </p:val>
                                        </p:tav>
                                      </p:tavLst>
                                    </p:anim>
                                  </p:childTnLst>
                                </p:cTn>
                              </p:par>
                              <p:par>
                                <p:cTn id="17" presetID="47" presetClass="entr" presetSubtype="0" fill="hold" grpId="0" nodeType="withEffect">
                                  <p:stCondLst>
                                    <p:cond delay="0"/>
                                  </p:stCondLst>
                                  <p:childTnLst>
                                    <p:set>
                                      <p:cBhvr>
                                        <p:cTn id="18" dur="1" fill="hold">
                                          <p:stCondLst>
                                            <p:cond delay="0"/>
                                          </p:stCondLst>
                                        </p:cTn>
                                        <p:tgtEl>
                                          <p:spTgt spid="240643">
                                            <p:txEl>
                                              <p:pRg st="2" end="2"/>
                                            </p:txEl>
                                          </p:spTgt>
                                        </p:tgtEl>
                                        <p:attrNameLst>
                                          <p:attrName>style.visibility</p:attrName>
                                        </p:attrNameLst>
                                      </p:cBhvr>
                                      <p:to>
                                        <p:strVal val="visible"/>
                                      </p:to>
                                    </p:set>
                                    <p:animEffect transition="in" filter="fade">
                                      <p:cBhvr>
                                        <p:cTn id="19" dur="1000"/>
                                        <p:tgtEl>
                                          <p:spTgt spid="240643">
                                            <p:txEl>
                                              <p:pRg st="2" end="2"/>
                                            </p:txEl>
                                          </p:spTgt>
                                        </p:tgtEl>
                                      </p:cBhvr>
                                    </p:animEffect>
                                    <p:anim calcmode="lin" valueType="num">
                                      <p:cBhvr>
                                        <p:cTn id="20" dur="1000" fill="hold"/>
                                        <p:tgtEl>
                                          <p:spTgt spid="24064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240643">
                                            <p:txEl>
                                              <p:pRg st="2" end="2"/>
                                            </p:txEl>
                                          </p:spTgt>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240643">
                                            <p:txEl>
                                              <p:pRg st="3" end="3"/>
                                            </p:txEl>
                                          </p:spTgt>
                                        </p:tgtEl>
                                        <p:attrNameLst>
                                          <p:attrName>style.visibility</p:attrName>
                                        </p:attrNameLst>
                                      </p:cBhvr>
                                      <p:to>
                                        <p:strVal val="visible"/>
                                      </p:to>
                                    </p:set>
                                    <p:animEffect transition="in" filter="fade">
                                      <p:cBhvr>
                                        <p:cTn id="24" dur="1000"/>
                                        <p:tgtEl>
                                          <p:spTgt spid="240643">
                                            <p:txEl>
                                              <p:pRg st="3" end="3"/>
                                            </p:txEl>
                                          </p:spTgt>
                                        </p:tgtEl>
                                      </p:cBhvr>
                                    </p:animEffect>
                                    <p:anim calcmode="lin" valueType="num">
                                      <p:cBhvr>
                                        <p:cTn id="25" dur="1000" fill="hold"/>
                                        <p:tgtEl>
                                          <p:spTgt spid="24064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240643">
                                            <p:txEl>
                                              <p:pRg st="3" end="3"/>
                                            </p:txEl>
                                          </p:spTgt>
                                        </p:tgtEl>
                                        <p:attrNameLst>
                                          <p:attrName>ppt_y</p:attrName>
                                        </p:attrNameLst>
                                      </p:cBhvr>
                                      <p:tavLst>
                                        <p:tav tm="0">
                                          <p:val>
                                            <p:strVal val="#ppt_y-.1"/>
                                          </p:val>
                                        </p:tav>
                                        <p:tav tm="100000">
                                          <p:val>
                                            <p:strVal val="#ppt_y"/>
                                          </p:val>
                                        </p:tav>
                                      </p:tavLst>
                                    </p:anim>
                                  </p:childTnLst>
                                </p:cTn>
                              </p:par>
                              <p:par>
                                <p:cTn id="27" presetID="47" presetClass="entr" presetSubtype="0" fill="hold" grpId="0" nodeType="withEffect">
                                  <p:stCondLst>
                                    <p:cond delay="0"/>
                                  </p:stCondLst>
                                  <p:childTnLst>
                                    <p:set>
                                      <p:cBhvr>
                                        <p:cTn id="28" dur="1" fill="hold">
                                          <p:stCondLst>
                                            <p:cond delay="0"/>
                                          </p:stCondLst>
                                        </p:cTn>
                                        <p:tgtEl>
                                          <p:spTgt spid="240643">
                                            <p:txEl>
                                              <p:pRg st="4" end="4"/>
                                            </p:txEl>
                                          </p:spTgt>
                                        </p:tgtEl>
                                        <p:attrNameLst>
                                          <p:attrName>style.visibility</p:attrName>
                                        </p:attrNameLst>
                                      </p:cBhvr>
                                      <p:to>
                                        <p:strVal val="visible"/>
                                      </p:to>
                                    </p:set>
                                    <p:animEffect transition="in" filter="fade">
                                      <p:cBhvr>
                                        <p:cTn id="29" dur="1000"/>
                                        <p:tgtEl>
                                          <p:spTgt spid="240643">
                                            <p:txEl>
                                              <p:pRg st="4" end="4"/>
                                            </p:txEl>
                                          </p:spTgt>
                                        </p:tgtEl>
                                      </p:cBhvr>
                                    </p:animEffect>
                                    <p:anim calcmode="lin" valueType="num">
                                      <p:cBhvr>
                                        <p:cTn id="30" dur="1000" fill="hold"/>
                                        <p:tgtEl>
                                          <p:spTgt spid="240643">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24064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grpId="0" nodeType="clickEffect">
                                  <p:stCondLst>
                                    <p:cond delay="0"/>
                                  </p:stCondLst>
                                  <p:childTnLst>
                                    <p:set>
                                      <p:cBhvr>
                                        <p:cTn id="35" dur="1" fill="hold">
                                          <p:stCondLst>
                                            <p:cond delay="0"/>
                                          </p:stCondLst>
                                        </p:cTn>
                                        <p:tgtEl>
                                          <p:spTgt spid="240643">
                                            <p:txEl>
                                              <p:pRg st="5" end="5"/>
                                            </p:txEl>
                                          </p:spTgt>
                                        </p:tgtEl>
                                        <p:attrNameLst>
                                          <p:attrName>style.visibility</p:attrName>
                                        </p:attrNameLst>
                                      </p:cBhvr>
                                      <p:to>
                                        <p:strVal val="visible"/>
                                      </p:to>
                                    </p:set>
                                    <p:animEffect transition="in" filter="fade">
                                      <p:cBhvr>
                                        <p:cTn id="36" dur="1000"/>
                                        <p:tgtEl>
                                          <p:spTgt spid="240643">
                                            <p:txEl>
                                              <p:pRg st="5" end="5"/>
                                            </p:txEl>
                                          </p:spTgt>
                                        </p:tgtEl>
                                      </p:cBhvr>
                                    </p:animEffect>
                                    <p:anim calcmode="lin" valueType="num">
                                      <p:cBhvr>
                                        <p:cTn id="37" dur="1000" fill="hold"/>
                                        <p:tgtEl>
                                          <p:spTgt spid="240643">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24064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643" grpId="0" build="p"/>
    </p:bldLst>
  </p:timing>
</p:sld>
</file>

<file path=ppt/slides/slide4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1666" name="Rectangle 2"/>
          <p:cNvSpPr>
            <a:spLocks noGrp="1" noChangeArrowheads="1"/>
          </p:cNvSpPr>
          <p:nvPr>
            <p:ph type="title"/>
          </p:nvPr>
        </p:nvSpPr>
        <p:spPr>
          <a:xfrm>
            <a:off x="1047391" y="228600"/>
            <a:ext cx="7200900" cy="1295400"/>
          </a:xfrm>
        </p:spPr>
        <p:txBody>
          <a:bodyPr>
            <a:normAutofit/>
          </a:bodyPr>
          <a:lstStyle/>
          <a:p>
            <a:pPr algn="l" eaLnBrk="1" hangingPunct="1">
              <a:defRPr/>
            </a:pPr>
            <a:r>
              <a:rPr lang="en-US" sz="4000" b="1" u="sng" dirty="0"/>
              <a:t>ROLE OF POLICE – WORKING WITH THE NEWS MEDIA</a:t>
            </a:r>
            <a:r>
              <a:rPr lang="en-US" sz="4000" dirty="0"/>
              <a:t> </a:t>
            </a:r>
          </a:p>
        </p:txBody>
      </p:sp>
      <p:sp>
        <p:nvSpPr>
          <p:cNvPr id="241667" name="Rectangle 3"/>
          <p:cNvSpPr>
            <a:spLocks noGrp="1" noChangeArrowheads="1"/>
          </p:cNvSpPr>
          <p:nvPr>
            <p:ph idx="1"/>
          </p:nvPr>
        </p:nvSpPr>
        <p:spPr>
          <a:xfrm>
            <a:off x="1054580" y="1600200"/>
            <a:ext cx="7200900" cy="4953000"/>
          </a:xfrm>
        </p:spPr>
        <p:txBody>
          <a:bodyPr>
            <a:normAutofit/>
          </a:bodyPr>
          <a:lstStyle/>
          <a:p>
            <a:pPr eaLnBrk="1" hangingPunct="1">
              <a:lnSpc>
                <a:spcPct val="90000"/>
              </a:lnSpc>
              <a:defRPr/>
            </a:pPr>
            <a:endParaRPr lang="en-US" sz="2800" dirty="0"/>
          </a:p>
          <a:p>
            <a:pPr eaLnBrk="1" hangingPunct="1">
              <a:lnSpc>
                <a:spcPct val="90000"/>
              </a:lnSpc>
              <a:defRPr/>
            </a:pPr>
            <a:r>
              <a:rPr lang="en-US" sz="2800" dirty="0"/>
              <a:t>The news media wants a story</a:t>
            </a:r>
          </a:p>
          <a:p>
            <a:pPr lvl="1">
              <a:lnSpc>
                <a:spcPct val="90000"/>
              </a:lnSpc>
              <a:defRPr/>
            </a:pPr>
            <a:r>
              <a:rPr lang="en-US" sz="2800" dirty="0"/>
              <a:t>They will make one up if you don’t give them yours</a:t>
            </a:r>
          </a:p>
          <a:p>
            <a:pPr lvl="1">
              <a:lnSpc>
                <a:spcPct val="90000"/>
              </a:lnSpc>
              <a:defRPr/>
            </a:pPr>
            <a:r>
              <a:rPr lang="en-US" sz="2800" dirty="0"/>
              <a:t>Follow agency protocol</a:t>
            </a:r>
          </a:p>
          <a:p>
            <a:pPr lvl="1">
              <a:lnSpc>
                <a:spcPct val="90000"/>
              </a:lnSpc>
              <a:defRPr/>
            </a:pPr>
            <a:r>
              <a:rPr lang="en-US" sz="2800" dirty="0"/>
              <a:t>Chief or PIO</a:t>
            </a:r>
          </a:p>
          <a:p>
            <a:pPr eaLnBrk="1" hangingPunct="1">
              <a:lnSpc>
                <a:spcPct val="90000"/>
              </a:lnSpc>
              <a:defRPr/>
            </a:pPr>
            <a:endParaRPr lang="en-US" sz="2800" dirty="0"/>
          </a:p>
          <a:p>
            <a:pPr eaLnBrk="1" hangingPunct="1">
              <a:lnSpc>
                <a:spcPct val="90000"/>
              </a:lnSpc>
              <a:defRPr/>
            </a:pPr>
            <a:r>
              <a:rPr lang="en-US" sz="2800" dirty="0"/>
              <a:t>The media can serve as a catalyst to explosive riots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41666"/>
                                        </p:tgtEl>
                                        <p:attrNameLst>
                                          <p:attrName>style.visibility</p:attrName>
                                        </p:attrNameLst>
                                      </p:cBhvr>
                                      <p:to>
                                        <p:strVal val="visible"/>
                                      </p:to>
                                    </p:set>
                                    <p:anim calcmode="lin" valueType="num">
                                      <p:cBhvr>
                                        <p:cTn id="7" dur="500" fill="hold"/>
                                        <p:tgtEl>
                                          <p:spTgt spid="241666"/>
                                        </p:tgtEl>
                                        <p:attrNameLst>
                                          <p:attrName>ppt_w</p:attrName>
                                        </p:attrNameLst>
                                      </p:cBhvr>
                                      <p:tavLst>
                                        <p:tav tm="0">
                                          <p:val>
                                            <p:fltVal val="0"/>
                                          </p:val>
                                        </p:tav>
                                        <p:tav tm="100000">
                                          <p:val>
                                            <p:strVal val="#ppt_w"/>
                                          </p:val>
                                        </p:tav>
                                      </p:tavLst>
                                    </p:anim>
                                    <p:anim calcmode="lin" valueType="num">
                                      <p:cBhvr>
                                        <p:cTn id="8" dur="500" fill="hold"/>
                                        <p:tgtEl>
                                          <p:spTgt spid="241666"/>
                                        </p:tgtEl>
                                        <p:attrNameLst>
                                          <p:attrName>ppt_h</p:attrName>
                                        </p:attrNameLst>
                                      </p:cBhvr>
                                      <p:tavLst>
                                        <p:tav tm="0">
                                          <p:val>
                                            <p:fltVal val="0"/>
                                          </p:val>
                                        </p:tav>
                                        <p:tav tm="100000">
                                          <p:val>
                                            <p:strVal val="#ppt_h"/>
                                          </p:val>
                                        </p:tav>
                                      </p:tavLst>
                                    </p:anim>
                                    <p:animEffect transition="in" filter="fade">
                                      <p:cBhvr>
                                        <p:cTn id="9" dur="500"/>
                                        <p:tgtEl>
                                          <p:spTgt spid="24166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41667">
                                            <p:txEl>
                                              <p:pRg st="1" end="1"/>
                                            </p:txEl>
                                          </p:spTgt>
                                        </p:tgtEl>
                                        <p:attrNameLst>
                                          <p:attrName>style.visibility</p:attrName>
                                        </p:attrNameLst>
                                      </p:cBhvr>
                                      <p:to>
                                        <p:strVal val="visible"/>
                                      </p:to>
                                    </p:set>
                                    <p:animEffect transition="in" filter="fade">
                                      <p:cBhvr>
                                        <p:cTn id="14" dur="1000">
                                          <p:stCondLst>
                                            <p:cond delay="0"/>
                                          </p:stCondLst>
                                        </p:cTn>
                                        <p:tgtEl>
                                          <p:spTgt spid="241667">
                                            <p:txEl>
                                              <p:pRg st="1" end="1"/>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41667">
                                            <p:txEl>
                                              <p:pRg st="2" end="2"/>
                                            </p:txEl>
                                          </p:spTgt>
                                        </p:tgtEl>
                                        <p:attrNameLst>
                                          <p:attrName>style.visibility</p:attrName>
                                        </p:attrNameLst>
                                      </p:cBhvr>
                                      <p:to>
                                        <p:strVal val="visible"/>
                                      </p:to>
                                    </p:set>
                                    <p:animEffect transition="in" filter="fade">
                                      <p:cBhvr>
                                        <p:cTn id="17" dur="1000">
                                          <p:stCondLst>
                                            <p:cond delay="0"/>
                                          </p:stCondLst>
                                        </p:cTn>
                                        <p:tgtEl>
                                          <p:spTgt spid="241667">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41667">
                                            <p:txEl>
                                              <p:pRg st="3" end="3"/>
                                            </p:txEl>
                                          </p:spTgt>
                                        </p:tgtEl>
                                        <p:attrNameLst>
                                          <p:attrName>style.visibility</p:attrName>
                                        </p:attrNameLst>
                                      </p:cBhvr>
                                      <p:to>
                                        <p:strVal val="visible"/>
                                      </p:to>
                                    </p:set>
                                    <p:animEffect transition="in" filter="fade">
                                      <p:cBhvr>
                                        <p:cTn id="20" dur="1000">
                                          <p:stCondLst>
                                            <p:cond delay="0"/>
                                          </p:stCondLst>
                                        </p:cTn>
                                        <p:tgtEl>
                                          <p:spTgt spid="241667">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41667">
                                            <p:txEl>
                                              <p:pRg st="4" end="4"/>
                                            </p:txEl>
                                          </p:spTgt>
                                        </p:tgtEl>
                                        <p:attrNameLst>
                                          <p:attrName>style.visibility</p:attrName>
                                        </p:attrNameLst>
                                      </p:cBhvr>
                                      <p:to>
                                        <p:strVal val="visible"/>
                                      </p:to>
                                    </p:set>
                                    <p:animEffect transition="in" filter="fade">
                                      <p:cBhvr>
                                        <p:cTn id="23" dur="1000">
                                          <p:stCondLst>
                                            <p:cond delay="0"/>
                                          </p:stCondLst>
                                        </p:cTn>
                                        <p:tgtEl>
                                          <p:spTgt spid="241667">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41667">
                                            <p:txEl>
                                              <p:pRg st="6" end="6"/>
                                            </p:txEl>
                                          </p:spTgt>
                                        </p:tgtEl>
                                        <p:attrNameLst>
                                          <p:attrName>style.visibility</p:attrName>
                                        </p:attrNameLst>
                                      </p:cBhvr>
                                      <p:to>
                                        <p:strVal val="visible"/>
                                      </p:to>
                                    </p:set>
                                    <p:animEffect transition="in" filter="fade">
                                      <p:cBhvr>
                                        <p:cTn id="28" dur="1000">
                                          <p:stCondLst>
                                            <p:cond delay="0"/>
                                          </p:stCondLst>
                                        </p:cTn>
                                        <p:tgtEl>
                                          <p:spTgt spid="24166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666" grpId="0"/>
      <p:bldP spid="241667" grpId="0" build="p"/>
    </p:bldLst>
  </p:timing>
</p:sld>
</file>

<file path=ppt/slides/slide4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2690" name="Rectangle 2"/>
          <p:cNvSpPr>
            <a:spLocks noGrp="1" noChangeArrowheads="1"/>
          </p:cNvSpPr>
          <p:nvPr>
            <p:ph type="title"/>
          </p:nvPr>
        </p:nvSpPr>
        <p:spPr>
          <a:xfrm>
            <a:off x="609600" y="228600"/>
            <a:ext cx="7200900" cy="838200"/>
          </a:xfrm>
        </p:spPr>
        <p:txBody>
          <a:bodyPr>
            <a:noAutofit/>
          </a:bodyPr>
          <a:lstStyle/>
          <a:p>
            <a:pPr eaLnBrk="1" hangingPunct="1">
              <a:defRPr/>
            </a:pPr>
            <a:r>
              <a:rPr lang="en-US" sz="4000" b="1" u="sng" dirty="0"/>
              <a:t>ROLE OF POLICE- WORKING WITH THE COURTS</a:t>
            </a:r>
          </a:p>
        </p:txBody>
      </p:sp>
      <p:sp>
        <p:nvSpPr>
          <p:cNvPr id="242691" name="Rectangle 3"/>
          <p:cNvSpPr>
            <a:spLocks noGrp="1" noChangeArrowheads="1"/>
          </p:cNvSpPr>
          <p:nvPr>
            <p:ph idx="1"/>
          </p:nvPr>
        </p:nvSpPr>
        <p:spPr>
          <a:xfrm>
            <a:off x="457200" y="1676400"/>
            <a:ext cx="8229600" cy="4876800"/>
          </a:xfrm>
        </p:spPr>
        <p:txBody>
          <a:bodyPr>
            <a:normAutofit/>
          </a:bodyPr>
          <a:lstStyle/>
          <a:p>
            <a:pPr eaLnBrk="1" hangingPunct="1">
              <a:buFont typeface="Symbol" pitchFamily="18" charset="2"/>
              <a:buChar char=""/>
              <a:defRPr/>
            </a:pPr>
            <a:endParaRPr lang="en-US" sz="2800" dirty="0"/>
          </a:p>
          <a:p>
            <a:pPr eaLnBrk="1" hangingPunct="1">
              <a:buFont typeface="Symbol" pitchFamily="18" charset="2"/>
              <a:buChar char=""/>
              <a:defRPr/>
            </a:pPr>
            <a:r>
              <a:rPr lang="en-US" sz="2800" dirty="0"/>
              <a:t>Because of the potential for retaliation and the emotionally charged environment</a:t>
            </a:r>
          </a:p>
          <a:p>
            <a:pPr eaLnBrk="1" hangingPunct="1">
              <a:buFont typeface="Symbol" pitchFamily="18" charset="2"/>
              <a:buChar char=""/>
              <a:defRPr/>
            </a:pPr>
            <a:r>
              <a:rPr lang="en-US" sz="2800" dirty="0"/>
              <a:t>Because of the public and media interest</a:t>
            </a:r>
          </a:p>
          <a:p>
            <a:pPr eaLnBrk="1" hangingPunct="1">
              <a:buFont typeface="Symbol" pitchFamily="18" charset="2"/>
              <a:buChar char=""/>
              <a:defRPr/>
            </a:pPr>
            <a:endParaRPr lang="en-US" sz="2800" dirty="0"/>
          </a:p>
          <a:p>
            <a:pPr eaLnBrk="1" hangingPunct="1">
              <a:buFont typeface="Symbol" pitchFamily="18" charset="2"/>
              <a:buChar char=""/>
              <a:defRPr/>
            </a:pPr>
            <a:r>
              <a:rPr lang="en-US" sz="2800" dirty="0"/>
              <a:t>Officers must work with court staff and judges to ensure order is kept.</a:t>
            </a:r>
          </a:p>
          <a:p>
            <a:pPr eaLnBrk="1" hangingPunct="1">
              <a:defRPr/>
            </a:pPr>
            <a:endParaRPr lang="en-US" sz="28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2690"/>
                                        </p:tgtEl>
                                        <p:attrNameLst>
                                          <p:attrName>style.visibility</p:attrName>
                                        </p:attrNameLst>
                                      </p:cBhvr>
                                      <p:to>
                                        <p:strVal val="visible"/>
                                      </p:to>
                                    </p:set>
                                    <p:animEffect transition="in" filter="fade">
                                      <p:cBhvr>
                                        <p:cTn id="7" dur="2000"/>
                                        <p:tgtEl>
                                          <p:spTgt spid="24269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2691">
                                            <p:txEl>
                                              <p:pRg st="1" end="1"/>
                                            </p:txEl>
                                          </p:spTgt>
                                        </p:tgtEl>
                                        <p:attrNameLst>
                                          <p:attrName>style.visibility</p:attrName>
                                        </p:attrNameLst>
                                      </p:cBhvr>
                                      <p:to>
                                        <p:strVal val="visible"/>
                                      </p:to>
                                    </p:set>
                                    <p:animEffect transition="in" filter="fade">
                                      <p:cBhvr>
                                        <p:cTn id="12" dur="2000"/>
                                        <p:tgtEl>
                                          <p:spTgt spid="24269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2691">
                                            <p:txEl>
                                              <p:pRg st="2" end="2"/>
                                            </p:txEl>
                                          </p:spTgt>
                                        </p:tgtEl>
                                        <p:attrNameLst>
                                          <p:attrName>style.visibility</p:attrName>
                                        </p:attrNameLst>
                                      </p:cBhvr>
                                      <p:to>
                                        <p:strVal val="visible"/>
                                      </p:to>
                                    </p:set>
                                    <p:animEffect transition="in" filter="fade">
                                      <p:cBhvr>
                                        <p:cTn id="17" dur="2000"/>
                                        <p:tgtEl>
                                          <p:spTgt spid="24269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2691">
                                            <p:txEl>
                                              <p:pRg st="4" end="4"/>
                                            </p:txEl>
                                          </p:spTgt>
                                        </p:tgtEl>
                                        <p:attrNameLst>
                                          <p:attrName>style.visibility</p:attrName>
                                        </p:attrNameLst>
                                      </p:cBhvr>
                                      <p:to>
                                        <p:strVal val="visible"/>
                                      </p:to>
                                    </p:set>
                                    <p:animEffect transition="in" filter="fade">
                                      <p:cBhvr>
                                        <p:cTn id="22" dur="2000"/>
                                        <p:tgtEl>
                                          <p:spTgt spid="24269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690" grpId="0"/>
      <p:bldP spid="242691" grpId="0" build="p"/>
    </p:bldLst>
  </p:timing>
</p:sld>
</file>

<file path=ppt/slides/slide4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3714" name="Rectangle 2"/>
          <p:cNvSpPr>
            <a:spLocks noGrp="1" noChangeArrowheads="1"/>
          </p:cNvSpPr>
          <p:nvPr>
            <p:ph type="title"/>
          </p:nvPr>
        </p:nvSpPr>
        <p:spPr>
          <a:xfrm>
            <a:off x="457200" y="304800"/>
            <a:ext cx="8229600" cy="1371600"/>
          </a:xfrm>
        </p:spPr>
        <p:txBody>
          <a:bodyPr/>
          <a:lstStyle/>
          <a:p>
            <a:pPr eaLnBrk="1" hangingPunct="1">
              <a:defRPr/>
            </a:pPr>
            <a:r>
              <a:rPr lang="en-US" sz="3200" b="1" u="sng" dirty="0"/>
              <a:t>HATE CRIMES IN NEW MEXICO</a:t>
            </a:r>
          </a:p>
        </p:txBody>
      </p:sp>
      <p:sp>
        <p:nvSpPr>
          <p:cNvPr id="243715" name="Rectangle 3"/>
          <p:cNvSpPr>
            <a:spLocks noGrp="1" noChangeArrowheads="1"/>
          </p:cNvSpPr>
          <p:nvPr>
            <p:ph idx="1"/>
          </p:nvPr>
        </p:nvSpPr>
        <p:spPr>
          <a:xfrm>
            <a:off x="457200" y="1143000"/>
            <a:ext cx="8229600" cy="5715000"/>
          </a:xfrm>
        </p:spPr>
        <p:txBody>
          <a:bodyPr>
            <a:noAutofit/>
          </a:bodyPr>
          <a:lstStyle/>
          <a:p>
            <a:pPr eaLnBrk="1" hangingPunct="1">
              <a:lnSpc>
                <a:spcPct val="80000"/>
              </a:lnSpc>
              <a:defRPr/>
            </a:pPr>
            <a:r>
              <a:rPr lang="en-US" sz="2400" b="1" dirty="0"/>
              <a:t>News Item:  </a:t>
            </a:r>
            <a:r>
              <a:rPr lang="en-US" sz="2400" u="sng" dirty="0"/>
              <a:t>Hate Crime Case Ends: 6 Sentenced in Gay Beating</a:t>
            </a:r>
            <a:endParaRPr lang="en-US" sz="2400" dirty="0"/>
          </a:p>
          <a:p>
            <a:pPr eaLnBrk="1" hangingPunct="1">
              <a:lnSpc>
                <a:spcPct val="80000"/>
              </a:lnSpc>
              <a:buFont typeface="Wingdings" pitchFamily="2" charset="2"/>
              <a:buNone/>
              <a:defRPr/>
            </a:pPr>
            <a:r>
              <a:rPr lang="en-US" sz="2400" dirty="0"/>
              <a:t>	The victim said that, “being beaten solely because of my lifestyle is hard to accept.  I will never forget this.” </a:t>
            </a:r>
          </a:p>
          <a:p>
            <a:pPr eaLnBrk="1" hangingPunct="1">
              <a:lnSpc>
                <a:spcPct val="80000"/>
              </a:lnSpc>
              <a:buFont typeface="Wingdings" pitchFamily="2" charset="2"/>
              <a:buNone/>
              <a:defRPr/>
            </a:pPr>
            <a:r>
              <a:rPr lang="en-US" sz="2400" dirty="0"/>
              <a:t>	The Judge said, “I think both of you need to see the inside of a Penitentiary. I can’t let the community think this is acceptable behavior.”  </a:t>
            </a:r>
            <a:r>
              <a:rPr lang="en-US" sz="2400" u="sng" dirty="0"/>
              <a:t>Albuquerque Journal</a:t>
            </a:r>
            <a:r>
              <a:rPr lang="en-US" sz="2400" dirty="0"/>
              <a:t>, April 6, 2006.</a:t>
            </a:r>
          </a:p>
          <a:p>
            <a:pPr eaLnBrk="1" hangingPunct="1">
              <a:lnSpc>
                <a:spcPct val="80000"/>
              </a:lnSpc>
              <a:buFont typeface="Wingdings" pitchFamily="2" charset="2"/>
              <a:buNone/>
              <a:defRPr/>
            </a:pPr>
            <a:endParaRPr lang="en-US" sz="2400" dirty="0"/>
          </a:p>
          <a:p>
            <a:pPr eaLnBrk="1" hangingPunct="1">
              <a:lnSpc>
                <a:spcPct val="80000"/>
              </a:lnSpc>
              <a:buFont typeface="Wingdings" pitchFamily="2" charset="2"/>
              <a:buNone/>
              <a:defRPr/>
            </a:pPr>
            <a:r>
              <a:rPr lang="en-US" sz="2400" dirty="0"/>
              <a:t> </a:t>
            </a:r>
            <a:r>
              <a:rPr lang="en-US" sz="2400" b="1" dirty="0"/>
              <a:t>News Item</a:t>
            </a:r>
            <a:r>
              <a:rPr lang="en-US" sz="2400" dirty="0"/>
              <a:t>:  </a:t>
            </a:r>
            <a:r>
              <a:rPr lang="en-US" sz="2400" u="sng" dirty="0"/>
              <a:t>Guilty Pleas in Beating of Gay:  Lawyer says Juvenile won’t contest charges</a:t>
            </a:r>
            <a:endParaRPr lang="en-US" sz="2400" dirty="0"/>
          </a:p>
          <a:p>
            <a:pPr eaLnBrk="1" hangingPunct="1">
              <a:lnSpc>
                <a:spcPct val="80000"/>
              </a:lnSpc>
              <a:buFont typeface="Wingdings" pitchFamily="2" charset="2"/>
              <a:buNone/>
              <a:defRPr/>
            </a:pPr>
            <a:r>
              <a:rPr lang="en-US" sz="2400" dirty="0"/>
              <a:t>	The only juvenile among a group of six males charged with beating a gay man in Santa Fe will plead “straight up” guilty to all charges, his attorney said.  </a:t>
            </a:r>
            <a:r>
              <a:rPr lang="en-US" sz="2400" u="sng" dirty="0"/>
              <a:t>Albuquerque Journal,</a:t>
            </a:r>
            <a:r>
              <a:rPr lang="en-US" sz="2400" dirty="0"/>
              <a:t> August 5, 2005. </a:t>
            </a:r>
          </a:p>
          <a:p>
            <a:pPr eaLnBrk="1" hangingPunct="1">
              <a:lnSpc>
                <a:spcPct val="80000"/>
              </a:lnSpc>
              <a:defRPr/>
            </a:pPr>
            <a:endParaRPr lang="en-US" sz="2400" b="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3715">
                                            <p:txEl>
                                              <p:pRg st="0" end="0"/>
                                            </p:txEl>
                                          </p:spTgt>
                                        </p:tgtEl>
                                        <p:attrNameLst>
                                          <p:attrName>style.visibility</p:attrName>
                                        </p:attrNameLst>
                                      </p:cBhvr>
                                      <p:to>
                                        <p:strVal val="visible"/>
                                      </p:to>
                                    </p:set>
                                    <p:animEffect transition="in" filter="fade">
                                      <p:cBhvr>
                                        <p:cTn id="7" dur="500"/>
                                        <p:tgtEl>
                                          <p:spTgt spid="24371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43715">
                                            <p:txEl>
                                              <p:pRg st="1" end="1"/>
                                            </p:txEl>
                                          </p:spTgt>
                                        </p:tgtEl>
                                        <p:attrNameLst>
                                          <p:attrName>style.visibility</p:attrName>
                                        </p:attrNameLst>
                                      </p:cBhvr>
                                      <p:to>
                                        <p:strVal val="visible"/>
                                      </p:to>
                                    </p:set>
                                    <p:animEffect transition="in" filter="fade">
                                      <p:cBhvr>
                                        <p:cTn id="10" dur="500"/>
                                        <p:tgtEl>
                                          <p:spTgt spid="243715">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43715">
                                            <p:txEl>
                                              <p:pRg st="2" end="2"/>
                                            </p:txEl>
                                          </p:spTgt>
                                        </p:tgtEl>
                                        <p:attrNameLst>
                                          <p:attrName>style.visibility</p:attrName>
                                        </p:attrNameLst>
                                      </p:cBhvr>
                                      <p:to>
                                        <p:strVal val="visible"/>
                                      </p:to>
                                    </p:set>
                                    <p:animEffect transition="in" filter="fade">
                                      <p:cBhvr>
                                        <p:cTn id="13" dur="500"/>
                                        <p:tgtEl>
                                          <p:spTgt spid="243715">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243715">
                                            <p:txEl>
                                              <p:pRg st="0" end="0"/>
                                            </p:txEl>
                                          </p:spTgt>
                                        </p:tgtEl>
                                      </p:cBhvr>
                                    </p:animEffect>
                                    <p:set>
                                      <p:cBhvr>
                                        <p:cTn id="18" dur="1" fill="hold">
                                          <p:stCondLst>
                                            <p:cond delay="499"/>
                                          </p:stCondLst>
                                        </p:cTn>
                                        <p:tgtEl>
                                          <p:spTgt spid="243715">
                                            <p:txEl>
                                              <p:pRg st="0" end="0"/>
                                            </p:txEl>
                                          </p:spTgt>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243715">
                                            <p:txEl>
                                              <p:pRg st="1" end="1"/>
                                            </p:txEl>
                                          </p:spTgt>
                                        </p:tgtEl>
                                      </p:cBhvr>
                                    </p:animEffect>
                                    <p:set>
                                      <p:cBhvr>
                                        <p:cTn id="21" dur="1" fill="hold">
                                          <p:stCondLst>
                                            <p:cond delay="499"/>
                                          </p:stCondLst>
                                        </p:cTn>
                                        <p:tgtEl>
                                          <p:spTgt spid="243715">
                                            <p:txEl>
                                              <p:pRg st="1" end="1"/>
                                            </p:txEl>
                                          </p:spTgt>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243715">
                                            <p:txEl>
                                              <p:pRg st="2" end="2"/>
                                            </p:txEl>
                                          </p:spTgt>
                                        </p:tgtEl>
                                      </p:cBhvr>
                                    </p:animEffect>
                                    <p:set>
                                      <p:cBhvr>
                                        <p:cTn id="24" dur="1" fill="hold">
                                          <p:stCondLst>
                                            <p:cond delay="499"/>
                                          </p:stCondLst>
                                        </p:cTn>
                                        <p:tgtEl>
                                          <p:spTgt spid="243715">
                                            <p:txEl>
                                              <p:pRg st="2" end="2"/>
                                            </p:txEl>
                                          </p:spTgt>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43715">
                                            <p:txEl>
                                              <p:pRg st="4" end="4"/>
                                            </p:txEl>
                                          </p:spTgt>
                                        </p:tgtEl>
                                        <p:attrNameLst>
                                          <p:attrName>style.visibility</p:attrName>
                                        </p:attrNameLst>
                                      </p:cBhvr>
                                      <p:to>
                                        <p:strVal val="visible"/>
                                      </p:to>
                                    </p:set>
                                    <p:animEffect transition="in" filter="fade">
                                      <p:cBhvr>
                                        <p:cTn id="29" dur="500"/>
                                        <p:tgtEl>
                                          <p:spTgt spid="243715">
                                            <p:txEl>
                                              <p:pRg st="4" end="4"/>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243715">
                                            <p:txEl>
                                              <p:pRg st="5" end="5"/>
                                            </p:txEl>
                                          </p:spTgt>
                                        </p:tgtEl>
                                        <p:attrNameLst>
                                          <p:attrName>style.visibility</p:attrName>
                                        </p:attrNameLst>
                                      </p:cBhvr>
                                      <p:to>
                                        <p:strVal val="visible"/>
                                      </p:to>
                                    </p:set>
                                    <p:animEffect transition="in" filter="fade">
                                      <p:cBhvr>
                                        <p:cTn id="32" dur="500"/>
                                        <p:tgtEl>
                                          <p:spTgt spid="24371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715" grpId="0" uiExpand="1" build="p"/>
    </p:bldLst>
  </p:timing>
</p:sld>
</file>

<file path=ppt/slides/slide4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3714" name="Rectangle 2"/>
          <p:cNvSpPr>
            <a:spLocks noGrp="1" noChangeArrowheads="1"/>
          </p:cNvSpPr>
          <p:nvPr>
            <p:ph type="title"/>
          </p:nvPr>
        </p:nvSpPr>
        <p:spPr>
          <a:xfrm>
            <a:off x="457200" y="304800"/>
            <a:ext cx="8229600" cy="1371600"/>
          </a:xfrm>
        </p:spPr>
        <p:txBody>
          <a:bodyPr/>
          <a:lstStyle/>
          <a:p>
            <a:pPr eaLnBrk="1" hangingPunct="1">
              <a:defRPr/>
            </a:pPr>
            <a:r>
              <a:rPr lang="en-US" sz="3200" b="1" u="sng" dirty="0"/>
              <a:t>HATE CRIMES IN NEW MEXICO</a:t>
            </a:r>
          </a:p>
        </p:txBody>
      </p:sp>
      <p:sp>
        <p:nvSpPr>
          <p:cNvPr id="243715" name="Rectangle 3"/>
          <p:cNvSpPr>
            <a:spLocks noGrp="1" noChangeArrowheads="1"/>
          </p:cNvSpPr>
          <p:nvPr>
            <p:ph idx="1"/>
          </p:nvPr>
        </p:nvSpPr>
        <p:spPr>
          <a:xfrm>
            <a:off x="457200" y="609600"/>
            <a:ext cx="8229600" cy="6248400"/>
          </a:xfrm>
        </p:spPr>
        <p:txBody>
          <a:bodyPr>
            <a:noAutofit/>
          </a:bodyPr>
          <a:lstStyle/>
          <a:p>
            <a:pPr eaLnBrk="1" hangingPunct="1">
              <a:lnSpc>
                <a:spcPct val="80000"/>
              </a:lnSpc>
              <a:defRPr/>
            </a:pPr>
            <a:endParaRPr lang="en-US" sz="2800" dirty="0"/>
          </a:p>
          <a:p>
            <a:pPr algn="ctr" eaLnBrk="1" hangingPunct="1">
              <a:lnSpc>
                <a:spcPct val="80000"/>
              </a:lnSpc>
              <a:buFont typeface="Wingdings" pitchFamily="2" charset="2"/>
              <a:buNone/>
              <a:defRPr/>
            </a:pPr>
            <a:endParaRPr lang="en-US" sz="2800" b="1" u="sng" dirty="0"/>
          </a:p>
          <a:p>
            <a:pPr eaLnBrk="1" hangingPunct="1">
              <a:lnSpc>
                <a:spcPct val="80000"/>
              </a:lnSpc>
              <a:defRPr/>
            </a:pPr>
            <a:r>
              <a:rPr lang="en-US" sz="2800" b="1" dirty="0"/>
              <a:t>News Item</a:t>
            </a:r>
            <a:r>
              <a:rPr lang="en-US" sz="2800" dirty="0"/>
              <a:t>: </a:t>
            </a:r>
            <a:r>
              <a:rPr lang="en-US" sz="2800" u="sng" dirty="0"/>
              <a:t>Edgewood Teens Punished in Beating of Gay Man </a:t>
            </a:r>
            <a:endParaRPr lang="en-US" sz="2800" dirty="0"/>
          </a:p>
          <a:p>
            <a:pPr eaLnBrk="1" hangingPunct="1">
              <a:lnSpc>
                <a:spcPct val="80000"/>
              </a:lnSpc>
              <a:buFont typeface="Wingdings" pitchFamily="2" charset="2"/>
              <a:buNone/>
              <a:defRPr/>
            </a:pPr>
            <a:r>
              <a:rPr lang="en-US" sz="2800" dirty="0"/>
              <a:t>	A Santa Fe teen who blindfolded a gay Edgewood man and participated when a group tried to “beat him straight” was sentenced to a year in jail. “To beat him because he was gay, so he would become straight, the hatred of that is frightening,” District Court Judge Michael Vigil said to offender Cecily Gonzales, 17, as she wept. Vigil also handed down a sentence for co-defendant Uriah Smith, 18.  Smith was sentenced to four years in prison.  </a:t>
            </a:r>
            <a:r>
              <a:rPr lang="en-US" sz="2800" u="sng" dirty="0"/>
              <a:t>Albuquerque Journal</a:t>
            </a:r>
            <a:r>
              <a:rPr lang="en-US" sz="2800" dirty="0"/>
              <a:t>, April 13, 2007.</a:t>
            </a:r>
          </a:p>
          <a:p>
            <a:pPr eaLnBrk="1" hangingPunct="1">
              <a:lnSpc>
                <a:spcPct val="80000"/>
              </a:lnSpc>
              <a:defRPr/>
            </a:pPr>
            <a:endParaRPr lang="en-US" sz="2800" dirty="0"/>
          </a:p>
        </p:txBody>
      </p:sp>
    </p:spTree>
    <p:extLst>
      <p:ext uri="{BB962C8B-B14F-4D97-AF65-F5344CB8AC3E}">
        <p14:creationId xmlns:p14="http://schemas.microsoft.com/office/powerpoint/2010/main" val="38878698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3715">
                                            <p:txEl>
                                              <p:pRg st="2" end="2"/>
                                            </p:txEl>
                                          </p:spTgt>
                                        </p:tgtEl>
                                        <p:attrNameLst>
                                          <p:attrName>style.visibility</p:attrName>
                                        </p:attrNameLst>
                                      </p:cBhvr>
                                      <p:to>
                                        <p:strVal val="visible"/>
                                      </p:to>
                                    </p:set>
                                    <p:animEffect transition="in" filter="fade">
                                      <p:cBhvr>
                                        <p:cTn id="7" dur="1000"/>
                                        <p:tgtEl>
                                          <p:spTgt spid="243715">
                                            <p:txEl>
                                              <p:pRg st="2" end="2"/>
                                            </p:txEl>
                                          </p:spTgt>
                                        </p:tgtEl>
                                      </p:cBhvr>
                                    </p:animEffect>
                                    <p:anim calcmode="lin" valueType="num">
                                      <p:cBhvr>
                                        <p:cTn id="8" dur="1000" fill="hold"/>
                                        <p:tgtEl>
                                          <p:spTgt spid="243715">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24371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43715">
                                            <p:txEl>
                                              <p:pRg st="3" end="3"/>
                                            </p:txEl>
                                          </p:spTgt>
                                        </p:tgtEl>
                                        <p:attrNameLst>
                                          <p:attrName>style.visibility</p:attrName>
                                        </p:attrNameLst>
                                      </p:cBhvr>
                                      <p:to>
                                        <p:strVal val="visible"/>
                                      </p:to>
                                    </p:set>
                                    <p:animEffect transition="in" filter="fade">
                                      <p:cBhvr>
                                        <p:cTn id="14" dur="1000"/>
                                        <p:tgtEl>
                                          <p:spTgt spid="243715">
                                            <p:txEl>
                                              <p:pRg st="3" end="3"/>
                                            </p:txEl>
                                          </p:spTgt>
                                        </p:tgtEl>
                                      </p:cBhvr>
                                    </p:animEffect>
                                    <p:anim calcmode="lin" valueType="num">
                                      <p:cBhvr>
                                        <p:cTn id="15" dur="1000" fill="hold"/>
                                        <p:tgtEl>
                                          <p:spTgt spid="243715">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24371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715" grpId="0" build="p"/>
    </p:bldLst>
  </p:timing>
</p:sld>
</file>

<file path=ppt/slides/slide4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3714" name="Rectangle 2"/>
          <p:cNvSpPr>
            <a:spLocks noGrp="1" noChangeArrowheads="1"/>
          </p:cNvSpPr>
          <p:nvPr>
            <p:ph type="title"/>
          </p:nvPr>
        </p:nvSpPr>
        <p:spPr>
          <a:xfrm>
            <a:off x="457200" y="304800"/>
            <a:ext cx="8229600" cy="1371600"/>
          </a:xfrm>
        </p:spPr>
        <p:txBody>
          <a:bodyPr/>
          <a:lstStyle/>
          <a:p>
            <a:pPr eaLnBrk="1" hangingPunct="1">
              <a:defRPr/>
            </a:pPr>
            <a:r>
              <a:rPr lang="en-US" sz="3200" b="1" u="sng" dirty="0"/>
              <a:t>HATE CRIMES IN NEW MEXICO</a:t>
            </a:r>
          </a:p>
        </p:txBody>
      </p:sp>
      <p:sp>
        <p:nvSpPr>
          <p:cNvPr id="243715" name="Rectangle 3"/>
          <p:cNvSpPr>
            <a:spLocks noGrp="1" noChangeArrowheads="1"/>
          </p:cNvSpPr>
          <p:nvPr>
            <p:ph idx="1"/>
          </p:nvPr>
        </p:nvSpPr>
        <p:spPr>
          <a:xfrm>
            <a:off x="457200" y="609600"/>
            <a:ext cx="8229600" cy="6248400"/>
          </a:xfrm>
        </p:spPr>
        <p:txBody>
          <a:bodyPr>
            <a:noAutofit/>
          </a:bodyPr>
          <a:lstStyle/>
          <a:p>
            <a:pPr eaLnBrk="1" hangingPunct="1">
              <a:lnSpc>
                <a:spcPct val="80000"/>
              </a:lnSpc>
              <a:defRPr/>
            </a:pPr>
            <a:endParaRPr lang="en-US" sz="2800" dirty="0"/>
          </a:p>
          <a:p>
            <a:pPr algn="ctr" eaLnBrk="1" hangingPunct="1">
              <a:lnSpc>
                <a:spcPct val="80000"/>
              </a:lnSpc>
              <a:buFont typeface="Wingdings" pitchFamily="2" charset="2"/>
              <a:buNone/>
              <a:defRPr/>
            </a:pPr>
            <a:endParaRPr lang="en-US" sz="2800" b="1" u="sng" dirty="0"/>
          </a:p>
          <a:p>
            <a:pPr eaLnBrk="1" hangingPunct="1">
              <a:lnSpc>
                <a:spcPct val="80000"/>
              </a:lnSpc>
              <a:defRPr/>
            </a:pPr>
            <a:r>
              <a:rPr lang="en-US" sz="2800" b="1" dirty="0"/>
              <a:t>News Item</a:t>
            </a:r>
            <a:r>
              <a:rPr lang="en-US" sz="2800" dirty="0"/>
              <a:t>: </a:t>
            </a:r>
            <a:r>
              <a:rPr lang="en-US" sz="2800" u="sng" dirty="0"/>
              <a:t>Hate Crimes in Farmington</a:t>
            </a:r>
          </a:p>
          <a:p>
            <a:pPr eaLnBrk="1" hangingPunct="1">
              <a:lnSpc>
                <a:spcPct val="80000"/>
              </a:lnSpc>
              <a:buFont typeface="Wingdings" pitchFamily="2" charset="2"/>
              <a:buNone/>
              <a:defRPr/>
            </a:pPr>
            <a:r>
              <a:rPr lang="en-US" sz="2800" dirty="0"/>
              <a:t>	Two white men who were charged with beating up and robbing a Navajo man were sentenced.  There was no proof of hate crime for the 21-year-old and he was given three years.  But it was a different story for the nineteen year old who admitted he was motivated by hate.  He was found guilty of violating the Hate Crimes Act.  He was sentenced to seven years at the State Penitentiary.  Albuquerque Journal, April 18, 2007 and July 19, 2007. </a:t>
            </a:r>
          </a:p>
        </p:txBody>
      </p:sp>
    </p:spTree>
    <p:extLst>
      <p:ext uri="{BB962C8B-B14F-4D97-AF65-F5344CB8AC3E}">
        <p14:creationId xmlns:p14="http://schemas.microsoft.com/office/powerpoint/2010/main" val="32837881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3715">
                                            <p:txEl>
                                              <p:pRg st="2" end="2"/>
                                            </p:txEl>
                                          </p:spTgt>
                                        </p:tgtEl>
                                        <p:attrNameLst>
                                          <p:attrName>style.visibility</p:attrName>
                                        </p:attrNameLst>
                                      </p:cBhvr>
                                      <p:to>
                                        <p:strVal val="visible"/>
                                      </p:to>
                                    </p:set>
                                    <p:animEffect transition="in" filter="fade">
                                      <p:cBhvr>
                                        <p:cTn id="7" dur="1000"/>
                                        <p:tgtEl>
                                          <p:spTgt spid="243715">
                                            <p:txEl>
                                              <p:pRg st="2" end="2"/>
                                            </p:txEl>
                                          </p:spTgt>
                                        </p:tgtEl>
                                      </p:cBhvr>
                                    </p:animEffect>
                                    <p:anim calcmode="lin" valueType="num">
                                      <p:cBhvr>
                                        <p:cTn id="8" dur="1000" fill="hold"/>
                                        <p:tgtEl>
                                          <p:spTgt spid="243715">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24371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43715">
                                            <p:txEl>
                                              <p:pRg st="3" end="3"/>
                                            </p:txEl>
                                          </p:spTgt>
                                        </p:tgtEl>
                                        <p:attrNameLst>
                                          <p:attrName>style.visibility</p:attrName>
                                        </p:attrNameLst>
                                      </p:cBhvr>
                                      <p:to>
                                        <p:strVal val="visible"/>
                                      </p:to>
                                    </p:set>
                                    <p:animEffect transition="in" filter="fade">
                                      <p:cBhvr>
                                        <p:cTn id="14" dur="1000"/>
                                        <p:tgtEl>
                                          <p:spTgt spid="243715">
                                            <p:txEl>
                                              <p:pRg st="3" end="3"/>
                                            </p:txEl>
                                          </p:spTgt>
                                        </p:tgtEl>
                                      </p:cBhvr>
                                    </p:animEffect>
                                    <p:anim calcmode="lin" valueType="num">
                                      <p:cBhvr>
                                        <p:cTn id="15" dur="1000" fill="hold"/>
                                        <p:tgtEl>
                                          <p:spTgt spid="243715">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24371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715" grpId="0" build="p"/>
    </p:bldLst>
  </p:timing>
</p:sld>
</file>

<file path=ppt/slides/slide4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6786" name="Rectangle 2"/>
          <p:cNvSpPr>
            <a:spLocks noGrp="1" noChangeArrowheads="1"/>
          </p:cNvSpPr>
          <p:nvPr>
            <p:ph type="title"/>
          </p:nvPr>
        </p:nvSpPr>
        <p:spPr>
          <a:xfrm>
            <a:off x="533400" y="228600"/>
            <a:ext cx="8229600" cy="762000"/>
          </a:xfrm>
        </p:spPr>
        <p:txBody>
          <a:bodyPr>
            <a:normAutofit/>
          </a:bodyPr>
          <a:lstStyle/>
          <a:p>
            <a:pPr eaLnBrk="1" hangingPunct="1">
              <a:defRPr/>
            </a:pPr>
            <a:r>
              <a:rPr lang="en-US" sz="4000" b="1" u="sng" dirty="0"/>
              <a:t>THE FUTURE OF HATE CRIMES</a:t>
            </a:r>
          </a:p>
        </p:txBody>
      </p:sp>
      <p:sp>
        <p:nvSpPr>
          <p:cNvPr id="246787" name="Rectangle 3"/>
          <p:cNvSpPr>
            <a:spLocks noGrp="1" noChangeArrowheads="1"/>
          </p:cNvSpPr>
          <p:nvPr>
            <p:ph idx="1"/>
          </p:nvPr>
        </p:nvSpPr>
        <p:spPr>
          <a:xfrm>
            <a:off x="533400" y="1295400"/>
            <a:ext cx="8229600" cy="4114800"/>
          </a:xfrm>
        </p:spPr>
        <p:txBody>
          <a:bodyPr>
            <a:noAutofit/>
          </a:bodyPr>
          <a:lstStyle/>
          <a:p>
            <a:pPr eaLnBrk="1" hangingPunct="1">
              <a:lnSpc>
                <a:spcPct val="90000"/>
              </a:lnSpc>
              <a:defRPr/>
            </a:pPr>
            <a:r>
              <a:rPr lang="en-US" sz="2800" dirty="0"/>
              <a:t>Crimes motivated by hatred will continue to be part of our society.</a:t>
            </a:r>
          </a:p>
          <a:p>
            <a:pPr eaLnBrk="1" hangingPunct="1">
              <a:lnSpc>
                <a:spcPct val="90000"/>
              </a:lnSpc>
              <a:defRPr/>
            </a:pPr>
            <a:r>
              <a:rPr lang="en-US" sz="2800" dirty="0"/>
              <a:t>Need to be vigilant when it comes to hate crimes every increasing.</a:t>
            </a:r>
          </a:p>
          <a:p>
            <a:pPr eaLnBrk="1" hangingPunct="1">
              <a:lnSpc>
                <a:spcPct val="90000"/>
              </a:lnSpc>
              <a:defRPr/>
            </a:pPr>
            <a:r>
              <a:rPr lang="en-US" sz="2800" dirty="0"/>
              <a:t>Depending on current social and political climate, the occurrence of hate crimes rise and fall.</a:t>
            </a:r>
          </a:p>
          <a:p>
            <a:pPr eaLnBrk="1" hangingPunct="1">
              <a:lnSpc>
                <a:spcPct val="90000"/>
              </a:lnSpc>
              <a:defRPr/>
            </a:pPr>
            <a:r>
              <a:rPr lang="en-US" sz="2800" dirty="0"/>
              <a:t>Increase or decrease under the Obama administration?</a:t>
            </a:r>
          </a:p>
          <a:p>
            <a:pPr eaLnBrk="1" hangingPunct="1">
              <a:lnSpc>
                <a:spcPct val="90000"/>
              </a:lnSpc>
              <a:defRPr/>
            </a:pPr>
            <a:r>
              <a:rPr lang="en-US" sz="2800" dirty="0"/>
              <a:t>Increase or decrease under the Trump administration?</a:t>
            </a:r>
          </a:p>
          <a:p>
            <a:pPr eaLnBrk="1" hangingPunct="1">
              <a:lnSpc>
                <a:spcPct val="90000"/>
              </a:lnSpc>
              <a:defRPr/>
            </a:pPr>
            <a:endParaRPr lang="en-US" sz="28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6786"/>
                                        </p:tgtEl>
                                        <p:attrNameLst>
                                          <p:attrName>style.visibility</p:attrName>
                                        </p:attrNameLst>
                                      </p:cBhvr>
                                      <p:to>
                                        <p:strVal val="visible"/>
                                      </p:to>
                                    </p:set>
                                    <p:animEffect transition="in" filter="fade">
                                      <p:cBhvr>
                                        <p:cTn id="7" dur="2000"/>
                                        <p:tgtEl>
                                          <p:spTgt spid="24678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6787">
                                            <p:txEl>
                                              <p:pRg st="0" end="0"/>
                                            </p:txEl>
                                          </p:spTgt>
                                        </p:tgtEl>
                                        <p:attrNameLst>
                                          <p:attrName>style.visibility</p:attrName>
                                        </p:attrNameLst>
                                      </p:cBhvr>
                                      <p:to>
                                        <p:strVal val="visible"/>
                                      </p:to>
                                    </p:set>
                                    <p:animEffect transition="in" filter="fade">
                                      <p:cBhvr>
                                        <p:cTn id="12" dur="2000"/>
                                        <p:tgtEl>
                                          <p:spTgt spid="24678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6787">
                                            <p:txEl>
                                              <p:pRg st="1" end="1"/>
                                            </p:txEl>
                                          </p:spTgt>
                                        </p:tgtEl>
                                        <p:attrNameLst>
                                          <p:attrName>style.visibility</p:attrName>
                                        </p:attrNameLst>
                                      </p:cBhvr>
                                      <p:to>
                                        <p:strVal val="visible"/>
                                      </p:to>
                                    </p:set>
                                    <p:animEffect transition="in" filter="fade">
                                      <p:cBhvr>
                                        <p:cTn id="17" dur="2000"/>
                                        <p:tgtEl>
                                          <p:spTgt spid="24678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6787">
                                            <p:txEl>
                                              <p:pRg st="2" end="2"/>
                                            </p:txEl>
                                          </p:spTgt>
                                        </p:tgtEl>
                                        <p:attrNameLst>
                                          <p:attrName>style.visibility</p:attrName>
                                        </p:attrNameLst>
                                      </p:cBhvr>
                                      <p:to>
                                        <p:strVal val="visible"/>
                                      </p:to>
                                    </p:set>
                                    <p:animEffect transition="in" filter="fade">
                                      <p:cBhvr>
                                        <p:cTn id="22" dur="2000"/>
                                        <p:tgtEl>
                                          <p:spTgt spid="24678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46787">
                                            <p:txEl>
                                              <p:pRg st="3" end="3"/>
                                            </p:txEl>
                                          </p:spTgt>
                                        </p:tgtEl>
                                        <p:attrNameLst>
                                          <p:attrName>style.visibility</p:attrName>
                                        </p:attrNameLst>
                                      </p:cBhvr>
                                      <p:to>
                                        <p:strVal val="visible"/>
                                      </p:to>
                                    </p:set>
                                    <p:animEffect transition="in" filter="fade">
                                      <p:cBhvr>
                                        <p:cTn id="27" dur="2000"/>
                                        <p:tgtEl>
                                          <p:spTgt spid="24678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46787">
                                            <p:txEl>
                                              <p:pRg st="4" end="4"/>
                                            </p:txEl>
                                          </p:spTgt>
                                        </p:tgtEl>
                                        <p:attrNameLst>
                                          <p:attrName>style.visibility</p:attrName>
                                        </p:attrNameLst>
                                      </p:cBhvr>
                                      <p:to>
                                        <p:strVal val="visible"/>
                                      </p:to>
                                    </p:set>
                                    <p:animEffect transition="in" filter="fade">
                                      <p:cBhvr>
                                        <p:cTn id="32" dur="2000"/>
                                        <p:tgtEl>
                                          <p:spTgt spid="24678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786" grpId="0"/>
      <p:bldP spid="246787" grpId="0" build="p"/>
    </p:bldLst>
  </p:timing>
</p:sld>
</file>

<file path=ppt/slides/slide4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6786" name="Rectangle 2"/>
          <p:cNvSpPr>
            <a:spLocks noGrp="1" noChangeArrowheads="1"/>
          </p:cNvSpPr>
          <p:nvPr>
            <p:ph type="title"/>
          </p:nvPr>
        </p:nvSpPr>
        <p:spPr>
          <a:xfrm>
            <a:off x="533400" y="228600"/>
            <a:ext cx="8229600" cy="762000"/>
          </a:xfrm>
        </p:spPr>
        <p:txBody>
          <a:bodyPr>
            <a:normAutofit/>
          </a:bodyPr>
          <a:lstStyle/>
          <a:p>
            <a:pPr eaLnBrk="1" hangingPunct="1">
              <a:defRPr/>
            </a:pPr>
            <a:r>
              <a:rPr lang="en-US" sz="4000" b="1" u="sng" dirty="0"/>
              <a:t>THE FUTURE OF HATE CRIMES</a:t>
            </a:r>
          </a:p>
        </p:txBody>
      </p:sp>
      <p:sp>
        <p:nvSpPr>
          <p:cNvPr id="246787" name="Rectangle 3"/>
          <p:cNvSpPr>
            <a:spLocks noGrp="1" noChangeArrowheads="1"/>
          </p:cNvSpPr>
          <p:nvPr>
            <p:ph idx="1"/>
          </p:nvPr>
        </p:nvSpPr>
        <p:spPr>
          <a:xfrm>
            <a:off x="533400" y="1295400"/>
            <a:ext cx="8229600" cy="4114800"/>
          </a:xfrm>
        </p:spPr>
        <p:txBody>
          <a:bodyPr>
            <a:noAutofit/>
          </a:bodyPr>
          <a:lstStyle/>
          <a:p>
            <a:pPr eaLnBrk="1" hangingPunct="1">
              <a:lnSpc>
                <a:spcPct val="90000"/>
              </a:lnSpc>
              <a:defRPr/>
            </a:pPr>
            <a:r>
              <a:rPr lang="en-US" sz="2800" dirty="0"/>
              <a:t>Practices for officers/agencies and hate crimes:</a:t>
            </a:r>
          </a:p>
          <a:p>
            <a:pPr lvl="1">
              <a:lnSpc>
                <a:spcPct val="90000"/>
              </a:lnSpc>
              <a:defRPr/>
            </a:pPr>
            <a:r>
              <a:rPr lang="en-US" sz="2800" dirty="0"/>
              <a:t>Establish written policy </a:t>
            </a:r>
          </a:p>
          <a:p>
            <a:pPr lvl="1">
              <a:lnSpc>
                <a:spcPct val="90000"/>
              </a:lnSpc>
              <a:defRPr/>
            </a:pPr>
            <a:r>
              <a:rPr lang="en-US" sz="2800" dirty="0"/>
              <a:t>Project empathy and respect</a:t>
            </a:r>
          </a:p>
          <a:p>
            <a:pPr lvl="1">
              <a:lnSpc>
                <a:spcPct val="90000"/>
              </a:lnSpc>
              <a:defRPr/>
            </a:pPr>
            <a:r>
              <a:rPr lang="en-US" sz="2800" dirty="0"/>
              <a:t>Take your investigation seriously, hate crimes should have certain level of priority</a:t>
            </a:r>
          </a:p>
          <a:p>
            <a:pPr lvl="1">
              <a:lnSpc>
                <a:spcPct val="90000"/>
              </a:lnSpc>
              <a:defRPr/>
            </a:pPr>
            <a:r>
              <a:rPr lang="en-US" sz="2800" dirty="0"/>
              <a:t>Document in great detail the evidence contributing to hate crimes designation</a:t>
            </a:r>
          </a:p>
          <a:p>
            <a:pPr lvl="1">
              <a:lnSpc>
                <a:spcPct val="90000"/>
              </a:lnSpc>
              <a:defRPr/>
            </a:pPr>
            <a:r>
              <a:rPr lang="en-US" sz="2800" dirty="0"/>
              <a:t>Communicate frequently with victims</a:t>
            </a:r>
          </a:p>
          <a:p>
            <a:pPr lvl="1">
              <a:lnSpc>
                <a:spcPct val="90000"/>
              </a:lnSpc>
              <a:defRPr/>
            </a:pPr>
            <a:r>
              <a:rPr lang="en-US" sz="2800" dirty="0"/>
              <a:t>Communicate with DA’s office</a:t>
            </a:r>
          </a:p>
          <a:p>
            <a:pPr lvl="1">
              <a:lnSpc>
                <a:spcPct val="90000"/>
              </a:lnSpc>
              <a:defRPr/>
            </a:pPr>
            <a:r>
              <a:rPr lang="en-US" sz="2800" dirty="0"/>
              <a:t>Communicate with media</a:t>
            </a:r>
          </a:p>
          <a:p>
            <a:pPr lvl="1">
              <a:lnSpc>
                <a:spcPct val="90000"/>
              </a:lnSpc>
              <a:defRPr/>
            </a:pPr>
            <a:r>
              <a:rPr lang="en-US" sz="2800" dirty="0"/>
              <a:t>Communicate with other jurisdictions</a:t>
            </a:r>
          </a:p>
          <a:p>
            <a:pPr eaLnBrk="1" hangingPunct="1">
              <a:lnSpc>
                <a:spcPct val="90000"/>
              </a:lnSpc>
              <a:defRPr/>
            </a:pPr>
            <a:endParaRPr lang="en-US" sz="2800" dirty="0"/>
          </a:p>
        </p:txBody>
      </p:sp>
    </p:spTree>
    <p:extLst>
      <p:ext uri="{BB962C8B-B14F-4D97-AF65-F5344CB8AC3E}">
        <p14:creationId xmlns:p14="http://schemas.microsoft.com/office/powerpoint/2010/main" val="20476188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6786"/>
                                        </p:tgtEl>
                                        <p:attrNameLst>
                                          <p:attrName>style.visibility</p:attrName>
                                        </p:attrNameLst>
                                      </p:cBhvr>
                                      <p:to>
                                        <p:strVal val="visible"/>
                                      </p:to>
                                    </p:set>
                                    <p:animEffect transition="in" filter="fade">
                                      <p:cBhvr>
                                        <p:cTn id="7" dur="2000"/>
                                        <p:tgtEl>
                                          <p:spTgt spid="24678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6787">
                                            <p:txEl>
                                              <p:pRg st="0" end="0"/>
                                            </p:txEl>
                                          </p:spTgt>
                                        </p:tgtEl>
                                        <p:attrNameLst>
                                          <p:attrName>style.visibility</p:attrName>
                                        </p:attrNameLst>
                                      </p:cBhvr>
                                      <p:to>
                                        <p:strVal val="visible"/>
                                      </p:to>
                                    </p:set>
                                    <p:animEffect transition="in" filter="fade">
                                      <p:cBhvr>
                                        <p:cTn id="12" dur="2000"/>
                                        <p:tgtEl>
                                          <p:spTgt spid="246787">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46787">
                                            <p:txEl>
                                              <p:pRg st="1" end="1"/>
                                            </p:txEl>
                                          </p:spTgt>
                                        </p:tgtEl>
                                        <p:attrNameLst>
                                          <p:attrName>style.visibility</p:attrName>
                                        </p:attrNameLst>
                                      </p:cBhvr>
                                      <p:to>
                                        <p:strVal val="visible"/>
                                      </p:to>
                                    </p:set>
                                    <p:animEffect transition="in" filter="fade">
                                      <p:cBhvr>
                                        <p:cTn id="15" dur="2000"/>
                                        <p:tgtEl>
                                          <p:spTgt spid="246787">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46787">
                                            <p:txEl>
                                              <p:pRg st="2" end="2"/>
                                            </p:txEl>
                                          </p:spTgt>
                                        </p:tgtEl>
                                        <p:attrNameLst>
                                          <p:attrName>style.visibility</p:attrName>
                                        </p:attrNameLst>
                                      </p:cBhvr>
                                      <p:to>
                                        <p:strVal val="visible"/>
                                      </p:to>
                                    </p:set>
                                    <p:animEffect transition="in" filter="fade">
                                      <p:cBhvr>
                                        <p:cTn id="18" dur="2000"/>
                                        <p:tgtEl>
                                          <p:spTgt spid="246787">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46787">
                                            <p:txEl>
                                              <p:pRg st="3" end="3"/>
                                            </p:txEl>
                                          </p:spTgt>
                                        </p:tgtEl>
                                        <p:attrNameLst>
                                          <p:attrName>style.visibility</p:attrName>
                                        </p:attrNameLst>
                                      </p:cBhvr>
                                      <p:to>
                                        <p:strVal val="visible"/>
                                      </p:to>
                                    </p:set>
                                    <p:animEffect transition="in" filter="fade">
                                      <p:cBhvr>
                                        <p:cTn id="21" dur="2000"/>
                                        <p:tgtEl>
                                          <p:spTgt spid="246787">
                                            <p:txEl>
                                              <p:pRg st="3" end="3"/>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46787">
                                            <p:txEl>
                                              <p:pRg st="4" end="4"/>
                                            </p:txEl>
                                          </p:spTgt>
                                        </p:tgtEl>
                                        <p:attrNameLst>
                                          <p:attrName>style.visibility</p:attrName>
                                        </p:attrNameLst>
                                      </p:cBhvr>
                                      <p:to>
                                        <p:strVal val="visible"/>
                                      </p:to>
                                    </p:set>
                                    <p:animEffect transition="in" filter="fade">
                                      <p:cBhvr>
                                        <p:cTn id="24" dur="2000"/>
                                        <p:tgtEl>
                                          <p:spTgt spid="246787">
                                            <p:txEl>
                                              <p:pRg st="4" end="4"/>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46787">
                                            <p:txEl>
                                              <p:pRg st="5" end="5"/>
                                            </p:txEl>
                                          </p:spTgt>
                                        </p:tgtEl>
                                        <p:attrNameLst>
                                          <p:attrName>style.visibility</p:attrName>
                                        </p:attrNameLst>
                                      </p:cBhvr>
                                      <p:to>
                                        <p:strVal val="visible"/>
                                      </p:to>
                                    </p:set>
                                    <p:animEffect transition="in" filter="fade">
                                      <p:cBhvr>
                                        <p:cTn id="27" dur="2000"/>
                                        <p:tgtEl>
                                          <p:spTgt spid="246787">
                                            <p:txEl>
                                              <p:pRg st="5" end="5"/>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46787">
                                            <p:txEl>
                                              <p:pRg st="6" end="6"/>
                                            </p:txEl>
                                          </p:spTgt>
                                        </p:tgtEl>
                                        <p:attrNameLst>
                                          <p:attrName>style.visibility</p:attrName>
                                        </p:attrNameLst>
                                      </p:cBhvr>
                                      <p:to>
                                        <p:strVal val="visible"/>
                                      </p:to>
                                    </p:set>
                                    <p:animEffect transition="in" filter="fade">
                                      <p:cBhvr>
                                        <p:cTn id="30" dur="2000"/>
                                        <p:tgtEl>
                                          <p:spTgt spid="246787">
                                            <p:txEl>
                                              <p:pRg st="6" end="6"/>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46787">
                                            <p:txEl>
                                              <p:pRg st="7" end="7"/>
                                            </p:txEl>
                                          </p:spTgt>
                                        </p:tgtEl>
                                        <p:attrNameLst>
                                          <p:attrName>style.visibility</p:attrName>
                                        </p:attrNameLst>
                                      </p:cBhvr>
                                      <p:to>
                                        <p:strVal val="visible"/>
                                      </p:to>
                                    </p:set>
                                    <p:animEffect transition="in" filter="fade">
                                      <p:cBhvr>
                                        <p:cTn id="33" dur="2000"/>
                                        <p:tgtEl>
                                          <p:spTgt spid="246787">
                                            <p:txEl>
                                              <p:pRg st="7" end="7"/>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46787">
                                            <p:txEl>
                                              <p:pRg st="8" end="8"/>
                                            </p:txEl>
                                          </p:spTgt>
                                        </p:tgtEl>
                                        <p:attrNameLst>
                                          <p:attrName>style.visibility</p:attrName>
                                        </p:attrNameLst>
                                      </p:cBhvr>
                                      <p:to>
                                        <p:strVal val="visible"/>
                                      </p:to>
                                    </p:set>
                                    <p:animEffect transition="in" filter="fade">
                                      <p:cBhvr>
                                        <p:cTn id="36" dur="2000"/>
                                        <p:tgtEl>
                                          <p:spTgt spid="24678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786" grpId="0"/>
      <p:bldP spid="246787" grpId="0" build="p"/>
    </p:bldLst>
  </p:timing>
</p:sld>
</file>

<file path=ppt/slides/slide4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p:txBody>
          <a:bodyPr/>
          <a:lstStyle/>
          <a:p>
            <a:pPr eaLnBrk="1" hangingPunct="1">
              <a:defRPr/>
            </a:pPr>
            <a:r>
              <a:rPr lang="en-US" b="1" u="sng"/>
              <a:t>CONCLUSION</a:t>
            </a:r>
          </a:p>
        </p:txBody>
      </p:sp>
      <p:sp>
        <p:nvSpPr>
          <p:cNvPr id="247811" name="Rectangle 3"/>
          <p:cNvSpPr>
            <a:spLocks noGrp="1" noChangeArrowheads="1"/>
          </p:cNvSpPr>
          <p:nvPr>
            <p:ph idx="1"/>
          </p:nvPr>
        </p:nvSpPr>
        <p:spPr/>
        <p:txBody>
          <a:bodyPr>
            <a:normAutofit/>
          </a:bodyPr>
          <a:lstStyle/>
          <a:p>
            <a:pPr eaLnBrk="1" hangingPunct="1">
              <a:buFont typeface="Symbol" pitchFamily="18" charset="2"/>
              <a:buNone/>
              <a:defRPr/>
            </a:pPr>
            <a:r>
              <a:rPr lang="en-US" sz="3200" dirty="0"/>
              <a:t>	We have learned about the hate crimes statute, how to recognize hate crimes and how we, as officers should to respond to it.  Regardless the frequency with which they occur, we need to react quickly and take them seriously. </a:t>
            </a:r>
          </a:p>
          <a:p>
            <a:pPr eaLnBrk="1" hangingPunct="1">
              <a:defRPr/>
            </a:pPr>
            <a:endParaRPr lang="en-US" sz="32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47810"/>
                                        </p:tgtEl>
                                        <p:attrNameLst>
                                          <p:attrName>style.visibility</p:attrName>
                                        </p:attrNameLst>
                                      </p:cBhvr>
                                      <p:to>
                                        <p:strVal val="visible"/>
                                      </p:to>
                                    </p:set>
                                    <p:animEffect transition="in" filter="dissolve">
                                      <p:cBhvr>
                                        <p:cTn id="7" dur="500"/>
                                        <p:tgtEl>
                                          <p:spTgt spid="2478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47811">
                                            <p:txEl>
                                              <p:pRg st="0" end="0"/>
                                            </p:txEl>
                                          </p:spTgt>
                                        </p:tgtEl>
                                        <p:attrNameLst>
                                          <p:attrName>style.visibility</p:attrName>
                                        </p:attrNameLst>
                                      </p:cBhvr>
                                      <p:to>
                                        <p:strVal val="visible"/>
                                      </p:to>
                                    </p:set>
                                    <p:animEffect transition="in" filter="dissolve">
                                      <p:cBhvr>
                                        <p:cTn id="12" dur="500"/>
                                        <p:tgtEl>
                                          <p:spTgt spid="2478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810" grpId="0"/>
      <p:bldP spid="247811" grpId="0" build="p"/>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28700" y="1371600"/>
            <a:ext cx="7200900" cy="5410200"/>
          </a:xfrm>
        </p:spPr>
        <p:txBody>
          <a:bodyPr>
            <a:noAutofit/>
          </a:bodyPr>
          <a:lstStyle/>
          <a:p>
            <a:pPr>
              <a:lnSpc>
                <a:spcPct val="80000"/>
              </a:lnSpc>
              <a:buNone/>
              <a:defRPr/>
            </a:pPr>
            <a:r>
              <a:rPr lang="en-US" sz="2800" dirty="0"/>
              <a:t>	Jews in the 1920’s were fairly well assimilated.  Hatred gained momentum and six million Jews/Poles were murdered. </a:t>
            </a:r>
          </a:p>
          <a:p>
            <a:pPr>
              <a:lnSpc>
                <a:spcPct val="80000"/>
              </a:lnSpc>
              <a:buNone/>
              <a:defRPr/>
            </a:pPr>
            <a:r>
              <a:rPr lang="en-US" sz="2800" b="1" u="sng" dirty="0"/>
              <a:t>Genocide in Rwanda in the 1990’s </a:t>
            </a:r>
            <a:endParaRPr lang="en-US" sz="2800" dirty="0"/>
          </a:p>
          <a:p>
            <a:pPr>
              <a:lnSpc>
                <a:spcPct val="80000"/>
              </a:lnSpc>
              <a:buNone/>
              <a:defRPr/>
            </a:pPr>
            <a:r>
              <a:rPr lang="en-US" sz="2800" dirty="0"/>
              <a:t>	Rwanda, located in Central Africa, has two main groups, the Hutu and the Tutsi.  Both groups are black but the Hutu are in the middle height while the Tutsi are the tallest tribe in Africa.  Radio announcers started a hate campaign, suggesting that it was time to go after the Tutsi, time to “cut down the tall trees.”  The Hutu people, using machetes, killed nearly 800,000 Tutsi within a hundred days.   </a:t>
            </a:r>
          </a:p>
        </p:txBody>
      </p:sp>
      <p:sp>
        <p:nvSpPr>
          <p:cNvPr id="4" name="Rectangle 2"/>
          <p:cNvSpPr>
            <a:spLocks noGrp="1" noChangeArrowheads="1"/>
          </p:cNvSpPr>
          <p:nvPr>
            <p:ph type="title"/>
          </p:nvPr>
        </p:nvSpPr>
        <p:spPr>
          <a:xfrm>
            <a:off x="1028700" y="685800"/>
            <a:ext cx="7200900" cy="838200"/>
          </a:xfrm>
        </p:spPr>
        <p:txBody>
          <a:bodyPr>
            <a:normAutofit/>
          </a:bodyPr>
          <a:lstStyle/>
          <a:p>
            <a:pPr eaLnBrk="1" hangingPunct="1">
              <a:defRPr/>
            </a:pPr>
            <a:r>
              <a:rPr lang="en-US" sz="2800" b="1" u="sng" dirty="0"/>
              <a:t>HATE CRIMES- THE REST OF THE WORLD</a:t>
            </a:r>
          </a:p>
        </p:txBody>
      </p:sp>
    </p:spTree>
    <p:extLst>
      <p:ext uri="{BB962C8B-B14F-4D97-AF65-F5344CB8AC3E}">
        <p14:creationId xmlns:p14="http://schemas.microsoft.com/office/powerpoint/2010/main" val="29032971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2"/>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a:xfrm>
            <a:off x="457200" y="228600"/>
            <a:ext cx="8229600" cy="762000"/>
          </a:xfrm>
        </p:spPr>
        <p:txBody>
          <a:bodyPr anchor="ctr"/>
          <a:lstStyle/>
          <a:p>
            <a:pPr eaLnBrk="1" hangingPunct="1">
              <a:defRPr/>
            </a:pPr>
            <a:r>
              <a:rPr lang="en-US" sz="2400" b="1" u="sng" dirty="0"/>
              <a:t>HISTORICAL: HATE CRIM</a:t>
            </a:r>
            <a:r>
              <a:rPr lang="en-US" sz="2400" u="sng" dirty="0"/>
              <a:t>E</a:t>
            </a:r>
            <a:r>
              <a:rPr lang="en-US" sz="2400" b="1" u="sng" dirty="0"/>
              <a:t>S IN THE UNITED STATES</a:t>
            </a:r>
          </a:p>
        </p:txBody>
      </p:sp>
      <p:sp>
        <p:nvSpPr>
          <p:cNvPr id="210947" name="Rectangle 3"/>
          <p:cNvSpPr>
            <a:spLocks noGrp="1" noChangeArrowheads="1"/>
          </p:cNvSpPr>
          <p:nvPr>
            <p:ph idx="1"/>
          </p:nvPr>
        </p:nvSpPr>
        <p:spPr>
          <a:xfrm>
            <a:off x="533400" y="1219200"/>
            <a:ext cx="8229600" cy="5638800"/>
          </a:xfrm>
        </p:spPr>
        <p:txBody>
          <a:bodyPr>
            <a:noAutofit/>
          </a:bodyPr>
          <a:lstStyle/>
          <a:p>
            <a:pPr eaLnBrk="1" hangingPunct="1">
              <a:lnSpc>
                <a:spcPct val="80000"/>
              </a:lnSpc>
              <a:defRPr/>
            </a:pPr>
            <a:r>
              <a:rPr lang="en-US" sz="2800" b="1" u="sng" dirty="0"/>
              <a:t>THE KU KLUX KLAN </a:t>
            </a:r>
            <a:endParaRPr lang="en-US" sz="2800" dirty="0"/>
          </a:p>
          <a:p>
            <a:pPr lvl="1" eaLnBrk="1" hangingPunct="1">
              <a:lnSpc>
                <a:spcPct val="80000"/>
              </a:lnSpc>
              <a:defRPr/>
            </a:pPr>
            <a:r>
              <a:rPr lang="en-US" sz="2400" i="0" dirty="0"/>
              <a:t>The most notorious of hate groups.  After the Civil War, many in the South felt weak and powerless.  This was the beginning of the Ku Klux Klan (KKK). </a:t>
            </a:r>
          </a:p>
          <a:p>
            <a:pPr lvl="1" eaLnBrk="1" hangingPunct="1">
              <a:lnSpc>
                <a:spcPct val="80000"/>
              </a:lnSpc>
              <a:defRPr/>
            </a:pPr>
            <a:r>
              <a:rPr lang="en-US" sz="2400" i="0" dirty="0"/>
              <a:t>In the 1920’s, millions of people joined the KKK and many of its ideas were main stream (white) America. </a:t>
            </a:r>
          </a:p>
          <a:p>
            <a:pPr lvl="1" eaLnBrk="1" hangingPunct="1">
              <a:lnSpc>
                <a:spcPct val="80000"/>
              </a:lnSpc>
              <a:defRPr/>
            </a:pPr>
            <a:r>
              <a:rPr lang="en-US" sz="2400" i="0" dirty="0"/>
              <a:t>As recently as the 1960’s, the KKK was still popular, although mainly in the South. </a:t>
            </a:r>
          </a:p>
          <a:p>
            <a:pPr lvl="1" eaLnBrk="1" hangingPunct="1">
              <a:lnSpc>
                <a:spcPct val="80000"/>
              </a:lnSpc>
              <a:buFont typeface="Wingdings" pitchFamily="2" charset="2"/>
              <a:buNone/>
              <a:defRPr/>
            </a:pPr>
            <a:endParaRPr lang="en-US" sz="2400" dirty="0"/>
          </a:p>
          <a:p>
            <a:pPr eaLnBrk="1" hangingPunct="1">
              <a:lnSpc>
                <a:spcPct val="80000"/>
              </a:lnSpc>
              <a:defRPr/>
            </a:pPr>
            <a:r>
              <a:rPr lang="en-US" sz="2800" b="1" u="sng" dirty="0"/>
              <a:t>JAPANESE-AMERICANS IN WORLD WAR II </a:t>
            </a:r>
            <a:endParaRPr lang="en-US" sz="2800" dirty="0"/>
          </a:p>
          <a:p>
            <a:pPr lvl="1" eaLnBrk="1" hangingPunct="1">
              <a:lnSpc>
                <a:spcPct val="80000"/>
              </a:lnSpc>
              <a:defRPr/>
            </a:pPr>
            <a:r>
              <a:rPr lang="en-US" sz="2400" i="0" dirty="0"/>
              <a:t>1940’s, shortly after Pearl Harbor, many Americans suspicious of Japanese.  Over 100,000 Japanese-Americans were put into camps.  Emotion against Japanese-Americans was high and numerous crimes were committed against them.  There was a camp in Santa Fe, NM.</a:t>
            </a:r>
          </a:p>
          <a:p>
            <a:pPr lvl="1" eaLnBrk="1" hangingPunct="1">
              <a:lnSpc>
                <a:spcPct val="80000"/>
              </a:lnSpc>
              <a:buFont typeface="Wingdings" pitchFamily="2" charset="2"/>
              <a:buNone/>
              <a:defRPr/>
            </a:pPr>
            <a:endParaRPr lang="en-US" sz="2400" dirty="0"/>
          </a:p>
          <a:p>
            <a:pPr eaLnBrk="1" hangingPunct="1">
              <a:lnSpc>
                <a:spcPct val="80000"/>
              </a:lnSpc>
              <a:defRPr/>
            </a:pPr>
            <a:endParaRPr lang="en-US" sz="2400" dirty="0"/>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210946"/>
                                        </p:tgtEl>
                                        <p:attrNameLst>
                                          <p:attrName>style.visibility</p:attrName>
                                        </p:attrNameLst>
                                      </p:cBhvr>
                                      <p:to>
                                        <p:strVal val="visible"/>
                                      </p:to>
                                    </p:set>
                                    <p:animEffect transition="in" filter="fade">
                                      <p:cBhvr>
                                        <p:cTn id="7" dur="800" decel="100000"/>
                                        <p:tgtEl>
                                          <p:spTgt spid="210946"/>
                                        </p:tgtEl>
                                      </p:cBhvr>
                                    </p:animEffect>
                                    <p:anim calcmode="lin" valueType="num">
                                      <p:cBhvr>
                                        <p:cTn id="8" dur="800" decel="100000" fill="hold"/>
                                        <p:tgtEl>
                                          <p:spTgt spid="210946"/>
                                        </p:tgtEl>
                                        <p:attrNameLst>
                                          <p:attrName>style.rotation</p:attrName>
                                        </p:attrNameLst>
                                      </p:cBhvr>
                                      <p:tavLst>
                                        <p:tav tm="0">
                                          <p:val>
                                            <p:fltVal val="-90"/>
                                          </p:val>
                                        </p:tav>
                                        <p:tav tm="100000">
                                          <p:val>
                                            <p:fltVal val="0"/>
                                          </p:val>
                                        </p:tav>
                                      </p:tavLst>
                                    </p:anim>
                                    <p:anim calcmode="lin" valueType="num">
                                      <p:cBhvr>
                                        <p:cTn id="9" dur="800" decel="100000" fill="hold"/>
                                        <p:tgtEl>
                                          <p:spTgt spid="210946"/>
                                        </p:tgtEl>
                                        <p:attrNameLst>
                                          <p:attrName>ppt_x</p:attrName>
                                        </p:attrNameLst>
                                      </p:cBhvr>
                                      <p:tavLst>
                                        <p:tav tm="0">
                                          <p:val>
                                            <p:strVal val="#ppt_x+0.4"/>
                                          </p:val>
                                        </p:tav>
                                        <p:tav tm="100000">
                                          <p:val>
                                            <p:strVal val="#ppt_x-0.05"/>
                                          </p:val>
                                        </p:tav>
                                      </p:tavLst>
                                    </p:anim>
                                    <p:anim calcmode="lin" valueType="num">
                                      <p:cBhvr>
                                        <p:cTn id="10" dur="800" decel="100000" fill="hold"/>
                                        <p:tgtEl>
                                          <p:spTgt spid="21094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1094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10946"/>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210947">
                                            <p:txEl>
                                              <p:pRg st="0" end="0"/>
                                            </p:txEl>
                                          </p:spTgt>
                                        </p:tgtEl>
                                        <p:attrNameLst>
                                          <p:attrName>style.visibility</p:attrName>
                                        </p:attrNameLst>
                                      </p:cBhvr>
                                      <p:to>
                                        <p:strVal val="visible"/>
                                      </p:to>
                                    </p:set>
                                    <p:animEffect transition="in" filter="fade">
                                      <p:cBhvr>
                                        <p:cTn id="17" dur="1000"/>
                                        <p:tgtEl>
                                          <p:spTgt spid="210947">
                                            <p:txEl>
                                              <p:pRg st="0" end="0"/>
                                            </p:txEl>
                                          </p:spTgt>
                                        </p:tgtEl>
                                      </p:cBhvr>
                                    </p:animEffect>
                                    <p:anim calcmode="lin" valueType="num">
                                      <p:cBhvr>
                                        <p:cTn id="18" dur="1000" fill="hold"/>
                                        <p:tgtEl>
                                          <p:spTgt spid="210947">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210947">
                                            <p:txEl>
                                              <p:pRg st="0" end="0"/>
                                            </p:txEl>
                                          </p:spTgt>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210947">
                                            <p:txEl>
                                              <p:pRg st="1" end="1"/>
                                            </p:txEl>
                                          </p:spTgt>
                                        </p:tgtEl>
                                        <p:attrNameLst>
                                          <p:attrName>style.visibility</p:attrName>
                                        </p:attrNameLst>
                                      </p:cBhvr>
                                      <p:to>
                                        <p:strVal val="visible"/>
                                      </p:to>
                                    </p:set>
                                    <p:animEffect transition="in" filter="fade">
                                      <p:cBhvr>
                                        <p:cTn id="22" dur="1000"/>
                                        <p:tgtEl>
                                          <p:spTgt spid="210947">
                                            <p:txEl>
                                              <p:pRg st="1" end="1"/>
                                            </p:txEl>
                                          </p:spTgt>
                                        </p:tgtEl>
                                      </p:cBhvr>
                                    </p:animEffect>
                                    <p:anim calcmode="lin" valueType="num">
                                      <p:cBhvr>
                                        <p:cTn id="23" dur="1000" fill="hold"/>
                                        <p:tgtEl>
                                          <p:spTgt spid="210947">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210947">
                                            <p:txEl>
                                              <p:pRg st="1" end="1"/>
                                            </p:txEl>
                                          </p:spTgt>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210947">
                                            <p:txEl>
                                              <p:pRg st="2" end="2"/>
                                            </p:txEl>
                                          </p:spTgt>
                                        </p:tgtEl>
                                        <p:attrNameLst>
                                          <p:attrName>style.visibility</p:attrName>
                                        </p:attrNameLst>
                                      </p:cBhvr>
                                      <p:to>
                                        <p:strVal val="visible"/>
                                      </p:to>
                                    </p:set>
                                    <p:animEffect transition="in" filter="fade">
                                      <p:cBhvr>
                                        <p:cTn id="27" dur="1000"/>
                                        <p:tgtEl>
                                          <p:spTgt spid="210947">
                                            <p:txEl>
                                              <p:pRg st="2" end="2"/>
                                            </p:txEl>
                                          </p:spTgt>
                                        </p:tgtEl>
                                      </p:cBhvr>
                                    </p:animEffect>
                                    <p:anim calcmode="lin" valueType="num">
                                      <p:cBhvr>
                                        <p:cTn id="28" dur="1000" fill="hold"/>
                                        <p:tgtEl>
                                          <p:spTgt spid="210947">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210947">
                                            <p:txEl>
                                              <p:pRg st="2" end="2"/>
                                            </p:txEl>
                                          </p:spTgt>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210947">
                                            <p:txEl>
                                              <p:pRg st="3" end="3"/>
                                            </p:txEl>
                                          </p:spTgt>
                                        </p:tgtEl>
                                        <p:attrNameLst>
                                          <p:attrName>style.visibility</p:attrName>
                                        </p:attrNameLst>
                                      </p:cBhvr>
                                      <p:to>
                                        <p:strVal val="visible"/>
                                      </p:to>
                                    </p:set>
                                    <p:animEffect transition="in" filter="fade">
                                      <p:cBhvr>
                                        <p:cTn id="32" dur="1000"/>
                                        <p:tgtEl>
                                          <p:spTgt spid="210947">
                                            <p:txEl>
                                              <p:pRg st="3" end="3"/>
                                            </p:txEl>
                                          </p:spTgt>
                                        </p:tgtEl>
                                      </p:cBhvr>
                                    </p:animEffect>
                                    <p:anim calcmode="lin" valueType="num">
                                      <p:cBhvr>
                                        <p:cTn id="33" dur="1000" fill="hold"/>
                                        <p:tgtEl>
                                          <p:spTgt spid="210947">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21094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7" presetClass="entr" presetSubtype="0" fill="hold" grpId="0" nodeType="clickEffect">
                                  <p:stCondLst>
                                    <p:cond delay="0"/>
                                  </p:stCondLst>
                                  <p:childTnLst>
                                    <p:set>
                                      <p:cBhvr>
                                        <p:cTn id="38" dur="1" fill="hold">
                                          <p:stCondLst>
                                            <p:cond delay="0"/>
                                          </p:stCondLst>
                                        </p:cTn>
                                        <p:tgtEl>
                                          <p:spTgt spid="210947">
                                            <p:txEl>
                                              <p:pRg st="5" end="5"/>
                                            </p:txEl>
                                          </p:spTgt>
                                        </p:tgtEl>
                                        <p:attrNameLst>
                                          <p:attrName>style.visibility</p:attrName>
                                        </p:attrNameLst>
                                      </p:cBhvr>
                                      <p:to>
                                        <p:strVal val="visible"/>
                                      </p:to>
                                    </p:set>
                                    <p:animEffect transition="in" filter="fade">
                                      <p:cBhvr>
                                        <p:cTn id="39" dur="1000"/>
                                        <p:tgtEl>
                                          <p:spTgt spid="210947">
                                            <p:txEl>
                                              <p:pRg st="5" end="5"/>
                                            </p:txEl>
                                          </p:spTgt>
                                        </p:tgtEl>
                                      </p:cBhvr>
                                    </p:animEffect>
                                    <p:anim calcmode="lin" valueType="num">
                                      <p:cBhvr>
                                        <p:cTn id="40" dur="1000" fill="hold"/>
                                        <p:tgtEl>
                                          <p:spTgt spid="210947">
                                            <p:txEl>
                                              <p:pRg st="5" end="5"/>
                                            </p:txEl>
                                          </p:spTgt>
                                        </p:tgtEl>
                                        <p:attrNameLst>
                                          <p:attrName>ppt_x</p:attrName>
                                        </p:attrNameLst>
                                      </p:cBhvr>
                                      <p:tavLst>
                                        <p:tav tm="0">
                                          <p:val>
                                            <p:strVal val="#ppt_x"/>
                                          </p:val>
                                        </p:tav>
                                        <p:tav tm="100000">
                                          <p:val>
                                            <p:strVal val="#ppt_x"/>
                                          </p:val>
                                        </p:tav>
                                      </p:tavLst>
                                    </p:anim>
                                    <p:anim calcmode="lin" valueType="num">
                                      <p:cBhvr>
                                        <p:cTn id="41" dur="1000" fill="hold"/>
                                        <p:tgtEl>
                                          <p:spTgt spid="210947">
                                            <p:txEl>
                                              <p:pRg st="5" end="5"/>
                                            </p:txEl>
                                          </p:spTgt>
                                        </p:tgtEl>
                                        <p:attrNameLst>
                                          <p:attrName>ppt_y</p:attrName>
                                        </p:attrNameLst>
                                      </p:cBhvr>
                                      <p:tavLst>
                                        <p:tav tm="0">
                                          <p:val>
                                            <p:strVal val="#ppt_y-.1"/>
                                          </p:val>
                                        </p:tav>
                                        <p:tav tm="100000">
                                          <p:val>
                                            <p:strVal val="#ppt_y"/>
                                          </p:val>
                                        </p:tav>
                                      </p:tavLst>
                                    </p:anim>
                                  </p:childTnLst>
                                </p:cTn>
                              </p:par>
                              <p:par>
                                <p:cTn id="42" presetID="47" presetClass="entr" presetSubtype="0" fill="hold" grpId="0" nodeType="withEffect">
                                  <p:stCondLst>
                                    <p:cond delay="0"/>
                                  </p:stCondLst>
                                  <p:childTnLst>
                                    <p:set>
                                      <p:cBhvr>
                                        <p:cTn id="43" dur="1" fill="hold">
                                          <p:stCondLst>
                                            <p:cond delay="0"/>
                                          </p:stCondLst>
                                        </p:cTn>
                                        <p:tgtEl>
                                          <p:spTgt spid="210947">
                                            <p:txEl>
                                              <p:pRg st="6" end="6"/>
                                            </p:txEl>
                                          </p:spTgt>
                                        </p:tgtEl>
                                        <p:attrNameLst>
                                          <p:attrName>style.visibility</p:attrName>
                                        </p:attrNameLst>
                                      </p:cBhvr>
                                      <p:to>
                                        <p:strVal val="visible"/>
                                      </p:to>
                                    </p:set>
                                    <p:animEffect transition="in" filter="fade">
                                      <p:cBhvr>
                                        <p:cTn id="44" dur="1000"/>
                                        <p:tgtEl>
                                          <p:spTgt spid="210947">
                                            <p:txEl>
                                              <p:pRg st="6" end="6"/>
                                            </p:txEl>
                                          </p:spTgt>
                                        </p:tgtEl>
                                      </p:cBhvr>
                                    </p:animEffect>
                                    <p:anim calcmode="lin" valueType="num">
                                      <p:cBhvr>
                                        <p:cTn id="45" dur="1000" fill="hold"/>
                                        <p:tgtEl>
                                          <p:spTgt spid="210947">
                                            <p:txEl>
                                              <p:pRg st="6" end="6"/>
                                            </p:txEl>
                                          </p:spTgt>
                                        </p:tgtEl>
                                        <p:attrNameLst>
                                          <p:attrName>ppt_x</p:attrName>
                                        </p:attrNameLst>
                                      </p:cBhvr>
                                      <p:tavLst>
                                        <p:tav tm="0">
                                          <p:val>
                                            <p:strVal val="#ppt_x"/>
                                          </p:val>
                                        </p:tav>
                                        <p:tav tm="100000">
                                          <p:val>
                                            <p:strVal val="#ppt_x"/>
                                          </p:val>
                                        </p:tav>
                                      </p:tavLst>
                                    </p:anim>
                                    <p:anim calcmode="lin" valueType="num">
                                      <p:cBhvr>
                                        <p:cTn id="46" dur="1000" fill="hold"/>
                                        <p:tgtEl>
                                          <p:spTgt spid="210947">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946" grpId="0"/>
      <p:bldP spid="210947" grpId="0" build="p"/>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371600"/>
            <a:ext cx="8077200" cy="4495800"/>
          </a:xfrm>
        </p:spPr>
        <p:txBody>
          <a:bodyPr>
            <a:noAutofit/>
          </a:bodyPr>
          <a:lstStyle/>
          <a:p>
            <a:pPr>
              <a:lnSpc>
                <a:spcPct val="80000"/>
              </a:lnSpc>
              <a:defRPr/>
            </a:pPr>
            <a:r>
              <a:rPr lang="en-US" sz="3200" b="1" u="sng" dirty="0"/>
              <a:t>MANY OTHER GROUPS IN AMERICA HAVE ALSO SUFFERED</a:t>
            </a:r>
            <a:endParaRPr lang="en-US" sz="3200" dirty="0"/>
          </a:p>
          <a:p>
            <a:pPr lvl="1">
              <a:lnSpc>
                <a:spcPct val="80000"/>
              </a:lnSpc>
              <a:defRPr/>
            </a:pPr>
            <a:r>
              <a:rPr lang="en-US" sz="2800" i="0" dirty="0"/>
              <a:t>Many others have suffered and continue to suffer</a:t>
            </a:r>
          </a:p>
          <a:p>
            <a:pPr lvl="1">
              <a:lnSpc>
                <a:spcPct val="80000"/>
              </a:lnSpc>
              <a:defRPr/>
            </a:pPr>
            <a:r>
              <a:rPr lang="en-US" sz="2800" i="0" dirty="0"/>
              <a:t>Examples?</a:t>
            </a:r>
          </a:p>
          <a:p>
            <a:pPr marL="530352" lvl="1" indent="0">
              <a:lnSpc>
                <a:spcPct val="80000"/>
              </a:lnSpc>
              <a:buNone/>
              <a:defRPr/>
            </a:pPr>
            <a:endParaRPr lang="en-US" sz="2800" i="0" dirty="0"/>
          </a:p>
          <a:p>
            <a:pPr lvl="1">
              <a:lnSpc>
                <a:spcPct val="80000"/>
              </a:lnSpc>
              <a:defRPr/>
            </a:pPr>
            <a:r>
              <a:rPr lang="en-US" sz="2800" i="0" dirty="0"/>
              <a:t>Hate has lasting impacts.  Victims don’t forget.</a:t>
            </a:r>
          </a:p>
          <a:p>
            <a:pPr lvl="2">
              <a:lnSpc>
                <a:spcPct val="80000"/>
              </a:lnSpc>
              <a:buFont typeface="Arial" panose="020B0604020202020204" pitchFamily="34" charset="0"/>
              <a:buChar char="•"/>
              <a:defRPr/>
            </a:pPr>
            <a:r>
              <a:rPr lang="en-US" sz="2600" dirty="0"/>
              <a:t>Pain has lasting affects</a:t>
            </a:r>
          </a:p>
          <a:p>
            <a:pPr lvl="2">
              <a:lnSpc>
                <a:spcPct val="80000"/>
              </a:lnSpc>
              <a:buFont typeface="Arial" panose="020B0604020202020204" pitchFamily="34" charset="0"/>
              <a:buChar char="•"/>
              <a:defRPr/>
            </a:pPr>
            <a:r>
              <a:rPr lang="en-US" sz="2600" i="0" dirty="0"/>
              <a:t>Tends to polarize communities and/or focus</a:t>
            </a:r>
          </a:p>
          <a:p>
            <a:pPr lvl="1">
              <a:lnSpc>
                <a:spcPct val="80000"/>
              </a:lnSpc>
              <a:defRPr/>
            </a:pPr>
            <a:endParaRPr lang="en-US" sz="2800" i="0" dirty="0"/>
          </a:p>
          <a:p>
            <a:pPr lvl="1">
              <a:lnSpc>
                <a:spcPct val="80000"/>
              </a:lnSpc>
              <a:defRPr/>
            </a:pPr>
            <a:r>
              <a:rPr lang="en-US" sz="2800" i="0" dirty="0"/>
              <a:t>Target groups don’t forget</a:t>
            </a:r>
            <a:endParaRPr lang="en-US" sz="2400" i="0" dirty="0"/>
          </a:p>
        </p:txBody>
      </p:sp>
      <p:sp>
        <p:nvSpPr>
          <p:cNvPr id="4" name="Rectangle 2"/>
          <p:cNvSpPr>
            <a:spLocks noGrp="1" noChangeArrowheads="1"/>
          </p:cNvSpPr>
          <p:nvPr>
            <p:ph type="title"/>
          </p:nvPr>
        </p:nvSpPr>
        <p:spPr>
          <a:xfrm>
            <a:off x="705928" y="304800"/>
            <a:ext cx="7772400" cy="609600"/>
          </a:xfrm>
        </p:spPr>
        <p:txBody>
          <a:bodyPr anchor="ctr">
            <a:noAutofit/>
          </a:bodyPr>
          <a:lstStyle/>
          <a:p>
            <a:pPr algn="ctr" eaLnBrk="1" hangingPunct="1">
              <a:defRPr/>
            </a:pPr>
            <a:r>
              <a:rPr lang="en-US" sz="4000" b="1" u="sng" dirty="0"/>
              <a:t>HATE CRIM</a:t>
            </a:r>
            <a:r>
              <a:rPr lang="en-US" sz="4000" u="sng" dirty="0"/>
              <a:t>E</a:t>
            </a:r>
            <a:r>
              <a:rPr lang="en-US" sz="4000" b="1" u="sng" dirty="0"/>
              <a:t>S IN THE U.S.</a:t>
            </a:r>
          </a:p>
        </p:txBody>
      </p:sp>
    </p:spTree>
    <p:extLst>
      <p:ext uri="{BB962C8B-B14F-4D97-AF65-F5344CB8AC3E}">
        <p14:creationId xmlns:p14="http://schemas.microsoft.com/office/powerpoint/2010/main" val="1521290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800" decel="100000"/>
                                        <p:tgtEl>
                                          <p:spTgt spid="4"/>
                                        </p:tgtEl>
                                      </p:cBhvr>
                                    </p:animEffect>
                                    <p:anim calcmode="lin" valueType="num">
                                      <p:cBhvr>
                                        <p:cTn id="8" dur="800" decel="100000" fill="hold"/>
                                        <p:tgtEl>
                                          <p:spTgt spid="4"/>
                                        </p:tgtEl>
                                        <p:attrNameLst>
                                          <p:attrName>style.rotation</p:attrName>
                                        </p:attrNameLst>
                                      </p:cBhvr>
                                      <p:tavLst>
                                        <p:tav tm="0">
                                          <p:val>
                                            <p:fltVal val="-90"/>
                                          </p:val>
                                        </p:tav>
                                        <p:tav tm="100000">
                                          <p:val>
                                            <p:fltVal val="0"/>
                                          </p:val>
                                        </p:tav>
                                      </p:tavLst>
                                    </p:anim>
                                    <p:anim calcmode="lin" valueType="num">
                                      <p:cBhvr>
                                        <p:cTn id="9" dur="800" decel="100000" fill="hold"/>
                                        <p:tgtEl>
                                          <p:spTgt spid="4"/>
                                        </p:tgtEl>
                                        <p:attrNameLst>
                                          <p:attrName>ppt_x</p:attrName>
                                        </p:attrNameLst>
                                      </p:cBhvr>
                                      <p:tavLst>
                                        <p:tav tm="0">
                                          <p:val>
                                            <p:strVal val="#ppt_x+0.4"/>
                                          </p:val>
                                        </p:tav>
                                        <p:tav tm="100000">
                                          <p:val>
                                            <p:strVal val="#ppt_x-0.05"/>
                                          </p:val>
                                        </p:tav>
                                      </p:tavLst>
                                    </p:anim>
                                    <p:anim calcmode="lin" valueType="num">
                                      <p:cBhvr>
                                        <p:cTn id="10" dur="800" decel="100000" fill="hold"/>
                                        <p:tgtEl>
                                          <p:spTgt spid="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a:xfrm>
            <a:off x="533400" y="381000"/>
            <a:ext cx="8229600" cy="914400"/>
          </a:xfrm>
        </p:spPr>
        <p:txBody>
          <a:bodyPr>
            <a:noAutofit/>
          </a:bodyPr>
          <a:lstStyle/>
          <a:p>
            <a:pPr algn="ctr" eaLnBrk="1" hangingPunct="1">
              <a:lnSpc>
                <a:spcPts val="3600"/>
              </a:lnSpc>
              <a:defRPr/>
            </a:pPr>
            <a:r>
              <a:rPr lang="en-US" sz="4000" b="1" u="sng" dirty="0"/>
              <a:t>THE IMPACT OF HATE CRIMES </a:t>
            </a:r>
            <a:br>
              <a:rPr lang="en-US" sz="4000" b="1" u="sng" dirty="0"/>
            </a:br>
            <a:r>
              <a:rPr lang="en-US" sz="4000" b="1" u="sng" dirty="0"/>
              <a:t>CAN BE DEVASTATING</a:t>
            </a:r>
            <a:r>
              <a:rPr lang="en-US" sz="7200" dirty="0"/>
              <a:t> </a:t>
            </a:r>
          </a:p>
        </p:txBody>
      </p:sp>
      <p:sp>
        <p:nvSpPr>
          <p:cNvPr id="211971" name="Rectangle 3"/>
          <p:cNvSpPr>
            <a:spLocks noGrp="1" noChangeArrowheads="1"/>
          </p:cNvSpPr>
          <p:nvPr>
            <p:ph idx="1"/>
          </p:nvPr>
        </p:nvSpPr>
        <p:spPr>
          <a:xfrm>
            <a:off x="457200" y="1828800"/>
            <a:ext cx="8229600" cy="4419600"/>
          </a:xfrm>
        </p:spPr>
        <p:txBody>
          <a:bodyPr>
            <a:noAutofit/>
          </a:bodyPr>
          <a:lstStyle/>
          <a:p>
            <a:pPr eaLnBrk="1" hangingPunct="1">
              <a:lnSpc>
                <a:spcPct val="80000"/>
              </a:lnSpc>
              <a:defRPr/>
            </a:pPr>
            <a:r>
              <a:rPr lang="en-US" sz="3200" dirty="0"/>
              <a:t>The impact of a hate crime can and often does result more damage than the crime itself</a:t>
            </a:r>
          </a:p>
          <a:p>
            <a:pPr eaLnBrk="1" hangingPunct="1">
              <a:lnSpc>
                <a:spcPct val="80000"/>
              </a:lnSpc>
              <a:defRPr/>
            </a:pPr>
            <a:r>
              <a:rPr lang="en-US" sz="3200" dirty="0"/>
              <a:t>Matthew Shepard, a gay man, was tied to a fence in Wyoming and left to die;  </a:t>
            </a:r>
          </a:p>
          <a:p>
            <a:pPr eaLnBrk="1" hangingPunct="1">
              <a:lnSpc>
                <a:spcPct val="80000"/>
              </a:lnSpc>
              <a:defRPr/>
            </a:pPr>
            <a:r>
              <a:rPr lang="en-US" sz="3200" dirty="0"/>
              <a:t>In Jasper, Texas, a black man was chained to a vehicle and dragged to death.  </a:t>
            </a:r>
          </a:p>
          <a:p>
            <a:pPr eaLnBrk="1" hangingPunct="1">
              <a:lnSpc>
                <a:spcPct val="80000"/>
              </a:lnSpc>
              <a:defRPr/>
            </a:pPr>
            <a:r>
              <a:rPr lang="en-US" sz="3200" dirty="0"/>
              <a:t>What was the reaction of Americans, especially people in the targeted groups? </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a:xfrm>
            <a:off x="533400" y="381000"/>
            <a:ext cx="8229600" cy="914400"/>
          </a:xfrm>
        </p:spPr>
        <p:txBody>
          <a:bodyPr>
            <a:noAutofit/>
          </a:bodyPr>
          <a:lstStyle/>
          <a:p>
            <a:pPr algn="ctr" eaLnBrk="1" hangingPunct="1">
              <a:lnSpc>
                <a:spcPts val="3600"/>
              </a:lnSpc>
              <a:defRPr/>
            </a:pPr>
            <a:r>
              <a:rPr lang="en-US" sz="4000" b="1" u="sng" dirty="0"/>
              <a:t>THE IMPACT OF HATE CRIMES </a:t>
            </a:r>
            <a:br>
              <a:rPr lang="en-US" sz="4000" b="1" u="sng" dirty="0"/>
            </a:br>
            <a:r>
              <a:rPr lang="en-US" sz="4000" b="1" u="sng" dirty="0"/>
              <a:t>CAN BE DEVASTATING</a:t>
            </a:r>
            <a:r>
              <a:rPr lang="en-US" sz="7200" dirty="0"/>
              <a:t> </a:t>
            </a:r>
          </a:p>
        </p:txBody>
      </p:sp>
      <p:sp>
        <p:nvSpPr>
          <p:cNvPr id="211971" name="Rectangle 3"/>
          <p:cNvSpPr>
            <a:spLocks noGrp="1" noChangeArrowheads="1"/>
          </p:cNvSpPr>
          <p:nvPr>
            <p:ph idx="1"/>
          </p:nvPr>
        </p:nvSpPr>
        <p:spPr>
          <a:xfrm>
            <a:off x="457200" y="1676400"/>
            <a:ext cx="8229600" cy="4419600"/>
          </a:xfrm>
        </p:spPr>
        <p:txBody>
          <a:bodyPr>
            <a:noAutofit/>
          </a:bodyPr>
          <a:lstStyle/>
          <a:p>
            <a:pPr>
              <a:lnSpc>
                <a:spcPct val="80000"/>
              </a:lnSpc>
              <a:defRPr/>
            </a:pPr>
            <a:r>
              <a:rPr lang="en-US" sz="3200" dirty="0"/>
              <a:t>Hatred is what makes a hate crime different. </a:t>
            </a:r>
          </a:p>
          <a:p>
            <a:pPr>
              <a:lnSpc>
                <a:spcPct val="80000"/>
              </a:lnSpc>
              <a:defRPr/>
            </a:pPr>
            <a:r>
              <a:rPr lang="en-US" sz="3200" dirty="0"/>
              <a:t>When groups of people are singled out because intolerance or dislike for who they are or what they believe, the pain is long lasting and far reaching </a:t>
            </a:r>
          </a:p>
          <a:p>
            <a:pPr>
              <a:lnSpc>
                <a:spcPct val="80000"/>
              </a:lnSpc>
              <a:defRPr/>
            </a:pPr>
            <a:r>
              <a:rPr lang="en-US" sz="3200" dirty="0"/>
              <a:t>Spray painting “Beat Arizona” vs. spray painting “Death to Jews” on a synagogue.  </a:t>
            </a:r>
          </a:p>
          <a:p>
            <a:pPr>
              <a:lnSpc>
                <a:spcPct val="80000"/>
              </a:lnSpc>
              <a:defRPr/>
            </a:pPr>
            <a:r>
              <a:rPr lang="en-US" sz="3200" dirty="0"/>
              <a:t>Can lead to more violence i.e. race riots.</a:t>
            </a:r>
          </a:p>
        </p:txBody>
      </p:sp>
    </p:spTree>
    <p:extLst>
      <p:ext uri="{BB962C8B-B14F-4D97-AF65-F5344CB8AC3E}">
        <p14:creationId xmlns:p14="http://schemas.microsoft.com/office/powerpoint/2010/main" val="118231189"/>
      </p:ext>
    </p:extLst>
  </p:cSld>
  <p:clrMapOvr>
    <a:masterClrMapping/>
  </p:clrMapOvr>
  <p:transition/>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mokey Glass">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TM10001105[[fn=Crop]]</Template>
  <TotalTime>3253</TotalTime>
  <Words>3413</Words>
  <Application>Microsoft Office PowerPoint</Application>
  <PresentationFormat>On-screen Show (4:3)</PresentationFormat>
  <Paragraphs>261</Paragraphs>
  <Slides>49</Slides>
  <Notes>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49</vt:i4>
      </vt:variant>
    </vt:vector>
  </HeadingPairs>
  <TitlesOfParts>
    <vt:vector size="56" baseType="lpstr">
      <vt:lpstr>Arial</vt:lpstr>
      <vt:lpstr>Calibri</vt:lpstr>
      <vt:lpstr>Franklin Gothic Book</vt:lpstr>
      <vt:lpstr>Symbol</vt:lpstr>
      <vt:lpstr>Tahoma</vt:lpstr>
      <vt:lpstr>Wingdings</vt:lpstr>
      <vt:lpstr>Crop</vt:lpstr>
      <vt:lpstr>Hate Crimes  NMLEA Accreditation Number: NM220006</vt:lpstr>
      <vt:lpstr>Objectives</vt:lpstr>
      <vt:lpstr>HATE CRIMES HISTORICAL BACKGROUND</vt:lpstr>
      <vt:lpstr>HATE CRIMES- THE REST OF THE WORLD</vt:lpstr>
      <vt:lpstr>HATE CRIMES- THE REST OF THE WORLD</vt:lpstr>
      <vt:lpstr>HISTORICAL: HATE CRIMES IN THE UNITED STATES</vt:lpstr>
      <vt:lpstr>HATE CRIMES IN THE U.S.</vt:lpstr>
      <vt:lpstr>THE IMPACT OF HATE CRIMES  CAN BE DEVASTATING </vt:lpstr>
      <vt:lpstr>THE IMPACT OF HATE CRIMES  CAN BE DEVASTATING </vt:lpstr>
      <vt:lpstr>WHAT DO YOU THINK OF WHEN  YOU THINK OF HATE CRIMES </vt:lpstr>
      <vt:lpstr>SCOTUS ON HATE CRIMES  AND FREE SPEECH </vt:lpstr>
      <vt:lpstr>THE PURPOSE OF HATE  CRIME LEGISLATION</vt:lpstr>
      <vt:lpstr>UNDERSTANDING HATE CRIMES - NM STATUTE ON HATE CRIMES</vt:lpstr>
      <vt:lpstr>LEGAL – PENALTY ENHANCEMENT</vt:lpstr>
      <vt:lpstr>PowerPoint Presentation</vt:lpstr>
      <vt:lpstr>LEGAL –ADDITIONAL CATEGORIZED </vt:lpstr>
      <vt:lpstr>LEGAL –ADDITIONAL CATEGORIZED </vt:lpstr>
      <vt:lpstr>LEGAL – MISTAKEN PERCEPTION </vt:lpstr>
      <vt:lpstr>LEGAL – SENTENCING </vt:lpstr>
      <vt:lpstr>ROLE OF POLICE  </vt:lpstr>
      <vt:lpstr>ROLE OF POLICE  </vt:lpstr>
      <vt:lpstr>ROLE OF POLICE- INVESTIGATION </vt:lpstr>
      <vt:lpstr>ROLE OF POLICE- INVESTIGATION  BE ALERT TO THE POSSIBILITY A HATE CRIME HAS OCCURRED</vt:lpstr>
      <vt:lpstr>Chicago Torture</vt:lpstr>
      <vt:lpstr>YOU DECIDE:  ARE THE FOLLOWING CRIMES HATE CRIMES? </vt:lpstr>
      <vt:lpstr>You Decide:</vt:lpstr>
      <vt:lpstr>You Decide:</vt:lpstr>
      <vt:lpstr>You Decide:</vt:lpstr>
      <vt:lpstr>You Decide:</vt:lpstr>
      <vt:lpstr>You Decide:</vt:lpstr>
      <vt:lpstr>You Decide:</vt:lpstr>
      <vt:lpstr>You Decide:</vt:lpstr>
      <vt:lpstr>You Decide:</vt:lpstr>
      <vt:lpstr>You Decide:</vt:lpstr>
      <vt:lpstr>You Decide:</vt:lpstr>
      <vt:lpstr>IF YOU SUSPECT A CRIME MOTIVATED BY HATE:</vt:lpstr>
      <vt:lpstr>ROLE OF POLICE – PREVENTION AND BEING PROACTIVE</vt:lpstr>
      <vt:lpstr>TYPES OF PEOPLE WHO COMMIT HATE CRIMES </vt:lpstr>
      <vt:lpstr>TYPES OF PEOPLE WHO COMMIT HATE CRIMES </vt:lpstr>
      <vt:lpstr>ROLE OF POLICING – WORKING WITH THE VICTIM</vt:lpstr>
      <vt:lpstr>ROLE OF POLICING – WORKING WITH THE COMMUNITY</vt:lpstr>
      <vt:lpstr>ROLE OF POLICE – WORKING WITH THE NEWS MEDIA </vt:lpstr>
      <vt:lpstr>ROLE OF POLICE- WORKING WITH THE COURTS</vt:lpstr>
      <vt:lpstr>HATE CRIMES IN NEW MEXICO</vt:lpstr>
      <vt:lpstr>HATE CRIMES IN NEW MEXICO</vt:lpstr>
      <vt:lpstr>HATE CRIMES IN NEW MEXICO</vt:lpstr>
      <vt:lpstr>THE FUTURE OF HATE CRIMES</vt:lpstr>
      <vt:lpstr>THE FUTURE OF HATE CRIMES</vt:lpstr>
      <vt:lpstr>CONCLUSION</vt:lpstr>
    </vt:vector>
  </TitlesOfParts>
  <Company>City of Santa Fe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HATE CRIMES</dc:title>
  <dc:creator>User</dc:creator>
  <cp:lastModifiedBy>Alzaharna, Kelly, DPS</cp:lastModifiedBy>
  <cp:revision>50</cp:revision>
  <dcterms:created xsi:type="dcterms:W3CDTF">2007-11-16T16:09:30Z</dcterms:created>
  <dcterms:modified xsi:type="dcterms:W3CDTF">2022-01-11T23:42:43Z</dcterms:modified>
</cp:coreProperties>
</file>