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2"/>
  </p:notesMasterIdLst>
  <p:handoutMasterIdLst>
    <p:handoutMasterId r:id="rId33"/>
  </p:handoutMasterIdLst>
  <p:sldIdLst>
    <p:sldId id="320" r:id="rId2"/>
    <p:sldId id="316" r:id="rId3"/>
    <p:sldId id="317" r:id="rId4"/>
    <p:sldId id="257" r:id="rId5"/>
    <p:sldId id="258" r:id="rId6"/>
    <p:sldId id="260" r:id="rId7"/>
    <p:sldId id="261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10" r:id="rId16"/>
    <p:sldId id="311" r:id="rId17"/>
    <p:sldId id="312" r:id="rId18"/>
    <p:sldId id="313" r:id="rId19"/>
    <p:sldId id="301" r:id="rId20"/>
    <p:sldId id="302" r:id="rId21"/>
    <p:sldId id="304" r:id="rId22"/>
    <p:sldId id="305" r:id="rId23"/>
    <p:sldId id="306" r:id="rId24"/>
    <p:sldId id="307" r:id="rId25"/>
    <p:sldId id="303" r:id="rId26"/>
    <p:sldId id="308" r:id="rId27"/>
    <p:sldId id="309" r:id="rId28"/>
    <p:sldId id="315" r:id="rId29"/>
    <p:sldId id="319" r:id="rId30"/>
    <p:sldId id="31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9" autoAdjust="0"/>
  </p:normalViewPr>
  <p:slideViewPr>
    <p:cSldViewPr>
      <p:cViewPr varScale="1">
        <p:scale>
          <a:sx n="101" d="100"/>
          <a:sy n="101" d="100"/>
        </p:scale>
        <p:origin x="11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407326-90AB-478D-BF53-77DDF80824E2}" type="datetimeFigureOut">
              <a:rPr lang="en-US"/>
              <a:pPr>
                <a:defRPr/>
              </a:pPr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8E57C6-697A-4D15-BFDB-7CA767D01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2D50DD-82FA-4AB8-909F-D1475622CE2E}" type="datetimeFigureOut">
              <a:rPr lang="en-US"/>
              <a:pPr>
                <a:defRPr/>
              </a:pPr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5995F1-C5EE-4F53-ACFA-CC26D721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8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2142B-1C14-4876-ABBA-DF3E8FCC2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FB86B-D6C9-4F70-A056-F9AA29DFB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23800-0261-4335-ACFC-3BFCE5D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7DEBE-0DA7-4BB8-BFC8-7D088414E631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AA33-9D18-4A50-A2A3-93F2F976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E5C98-FD51-48BB-89F7-BE6B0CB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E509-1F8D-4167-A90B-19F2D1F7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50A9F-8AB8-4EF0-8188-93BB3CEFB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9AEE8-49D6-4411-B0F1-8ACC3535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6695-5D3E-489E-92F0-9B91B058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A2DDC-500D-41B1-A45C-1A8C7FFD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F84C8E-70D4-405E-981E-6F79694F9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7E391-EA37-4CC4-B222-275667843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C023F-E3D5-4740-9C41-16DC8A6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1F706-CD1A-499C-98E0-63A44049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A8C68-C85F-4D87-830D-FD456EC6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6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0552-CE68-4C4C-91F7-F9560ADD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C9FF-ACA3-4278-8F6E-3B95D875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0D7-7709-4D7D-8857-1707D4FD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C01AA-8CF7-4A31-96C2-7AA85D68CAC1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C653-F539-4D80-A2F1-AC1E2EDD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010B-C048-416E-A91A-539AB510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5A625-4A20-47DC-9858-FBA3DE5FA8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9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2216-3C4D-4E95-A681-5785703D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23158-1A59-4A19-BD69-B38A00985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E9D6E-E519-4396-AAFD-DE7B3563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0EF88-E6DA-4034-97DA-98278D94471B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592EB-5696-47E3-AA71-BE6524B3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0EC5B-2FF7-48EE-9C1D-507AEA54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0FF8C-764D-42C6-BA32-E87A55D3BE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9242-264F-4991-A6F8-F9D5B8D0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3C608-EB43-45B0-91D6-6A384D709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7D40-ADB4-4603-B5EF-2E355BC2F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7F5-65D7-472C-AE84-EAABFFF8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C4FD0-E55E-489E-8AE4-73511560FD58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6E06A-5ABB-4C71-A2EF-80F7EC98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B6AD6-4D26-4827-9BEE-E2BF87CF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70CBD-EBBA-471C-BA47-0305C265A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0FC9-B751-4F61-9A3E-1A66972A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75A03-C1A7-4349-A18A-E2BB6196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639AB-C1BD-4CD2-B6CF-3FAAA4C2B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3937D-8EAF-4A82-9E70-1FAFF0DD6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88F33-2E5E-4D38-9EC1-3314420BC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51841E-B056-48F1-856F-DCA31696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6E2CBA-294F-434F-A06B-90A5F1002824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E3607-E599-4C06-B720-73A12323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B72A11-26E7-4723-A528-DEBDFA56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44A80-1129-4F29-A8A2-78ECCF523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CC85-1BEA-49AC-9D72-196AA558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3C770-16AD-4ADB-AD07-75D3A398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DB2F9-54AE-41B3-B791-FCA412823BC3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E55B0-8855-49A7-978E-CA3D0B79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097BE-EEFE-473B-B075-20037984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1DF22-01D0-454B-9D29-8195C0269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F74B8-748C-4F69-993F-BBB527E1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018F55-6C61-435E-8973-E2EBE142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3CE9A-24CD-4587-A01A-517C8A72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4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36C1-E641-4030-8578-37A8B115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240F-4E15-40BB-B33F-01B0F494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5AE7B-2E76-4FE0-9EA0-8DAD6DF71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C0138-EF1A-482E-B80E-489800C3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BCF1C-CC57-4894-A835-CD81F407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B02ED-DDB8-4B87-8A7B-1B2A6F75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2E71-DEF8-4972-8C0E-21A13DC6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112C2-F897-49EB-9E07-ED3D7E0A0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C0C8C-8ABB-4DF2-BC95-D23CE5707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9209C-CD24-4BB9-B2B5-CB1EE2CF8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30325-3C07-4735-8944-2A648ED1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52AC5-84AC-4D6F-8EDC-1B5B47B3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6EEF7-C549-441E-A269-B9486F22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6830F-A2AC-43E5-B97C-C8C63C413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D301A-0A44-4845-8215-54E40BD63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521255-1ECB-4E94-8FA8-FC1AA1B32375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95FD6-22DB-4475-8B54-3C070FBCC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54EC9-6B09-4326-9D81-2AB0BEEC2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26DB-2CE7-47C4-88A0-ECD73C9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2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9938-5971-49E0-BA79-1612A638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Missing Persons, Brittany Alert, Silver Alert &amp; Amber Alert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5C1E-D60B-44BE-84CE-B0146EE32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NMLEA Accreditation</a:t>
            </a:r>
            <a:r>
              <a:rPr lang="en-US"/>
              <a:t>: NM220009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3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Collect all available information to complete Missing Persons Clearinghouse report form MPCH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Treat areas of interest as potential crime scenes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Evaluate and determine if additional resources are needed i.e. supervisor, crime scene team, etc.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Fax notify appropriate personal for entry of information into NCIC &amp; ensure MPCH form sent to NMDPS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4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Refer to Missing Persons </a:t>
            </a:r>
            <a:r>
              <a:rPr lang="en-US" b="1" dirty="0"/>
              <a:t>Investigative Checklist</a:t>
            </a:r>
            <a:r>
              <a:rPr lang="en-US" dirty="0"/>
              <a:t> to ensure pertinent criteria is met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In the event it is determined that person is missing under suspicious circumstances or endangered, complete Endangered Person Advisory report form and send to DPS Clearinghouse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/>
              <a:t>Consider age, health, mental or physical disability, environment/weather or with a dangerous person when determining “endangered”</a:t>
            </a:r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/>
              <a:t>Consider any information available that may be beneficial to public to assist in locating the missing person</a:t>
            </a:r>
          </a:p>
          <a:p>
            <a:pPr marL="514350" lvl="1" indent="-514350">
              <a:buFont typeface="+mj-lt"/>
              <a:buAutoNum type="arabicParenR" startAt="9"/>
            </a:pPr>
            <a:r>
              <a:rPr lang="en-US" dirty="0"/>
              <a:t>Immediately enter into NCIC and NMCH</a:t>
            </a:r>
          </a:p>
          <a:p>
            <a:pPr marL="514350" lvl="1" indent="-514350">
              <a:buFont typeface="+mj-lt"/>
              <a:buAutoNum type="arabicParenR" startAt="9"/>
            </a:pPr>
            <a:r>
              <a:rPr lang="en-US" dirty="0"/>
              <a:t>Contact State Police to coordinate the issuance of an Endangered Persons Advisory</a:t>
            </a:r>
          </a:p>
          <a:p>
            <a:pPr marL="514350" lvl="1" indent="-514350">
              <a:buFont typeface="+mj-lt"/>
              <a:buAutoNum type="arabicParenR" startAt="9"/>
            </a:pPr>
            <a:r>
              <a:rPr lang="en-US" dirty="0"/>
              <a:t>Evaluate whether the information warrants a search of a given area</a:t>
            </a:r>
          </a:p>
          <a:p>
            <a:pPr marL="514350" lvl="1" indent="-514350">
              <a:buFont typeface="+mj-lt"/>
              <a:buAutoNum type="arabicParenR" startAt="9"/>
            </a:pPr>
            <a:r>
              <a:rPr lang="en-US" dirty="0"/>
              <a:t>Contact State Police to coordinate </a:t>
            </a:r>
            <a:r>
              <a:rPr lang="en-US" b="1" dirty="0"/>
              <a:t>large </a:t>
            </a:r>
            <a:r>
              <a:rPr lang="en-US" dirty="0"/>
              <a:t>scale searches</a:t>
            </a:r>
          </a:p>
          <a:p>
            <a:pPr marL="514350" lvl="1" indent="-514350">
              <a:buFont typeface="+mj-lt"/>
              <a:buAutoNum type="arabicParenR" startAt="9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46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1" cy="4876800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arenR" startAt="13"/>
            </a:pPr>
            <a:r>
              <a:rPr lang="en-US" dirty="0"/>
              <a:t>Upon receiving a report of a missing/runaway child, within 24 hours notify the State Registrar and submit a Birth Certificate Flag Request form to NM Vital records</a:t>
            </a:r>
          </a:p>
          <a:p>
            <a:pPr marL="514350" lvl="1" indent="-514350">
              <a:buFont typeface="+mj-lt"/>
              <a:buAutoNum type="arabicParenR" startAt="13"/>
            </a:pPr>
            <a:r>
              <a:rPr lang="en-US" dirty="0"/>
              <a:t>Provide Dental Record Release form to custodian or immediate family member to sign</a:t>
            </a:r>
          </a:p>
          <a:p>
            <a:pPr marL="514350" lvl="1" indent="-514350">
              <a:buFont typeface="+mj-lt"/>
              <a:buAutoNum type="arabicParenR" startAt="13"/>
            </a:pPr>
            <a:r>
              <a:rPr lang="en-US" dirty="0"/>
              <a:t>Maintain contact with family and keep them informed</a:t>
            </a:r>
          </a:p>
          <a:p>
            <a:pPr marL="514350" lvl="1" indent="-514350">
              <a:buFont typeface="+mj-lt"/>
              <a:buAutoNum type="arabicParenR" startAt="13"/>
            </a:pPr>
            <a:r>
              <a:rPr lang="en-US" dirty="0"/>
              <a:t>Update NCIC and MPCH with any new information ASAP within 48 hours</a:t>
            </a:r>
          </a:p>
          <a:p>
            <a:pPr marL="514350" lvl="1" indent="-514350">
              <a:buFont typeface="+mj-lt"/>
              <a:buAutoNum type="arabicParenR" startAt="13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Immediately after missing person is located, request entry cleared from NCIC, </a:t>
            </a:r>
          </a:p>
          <a:p>
            <a:pPr marL="914400" lvl="2" indent="-514350">
              <a:buFont typeface="Arial" panose="020B0604020202020204" pitchFamily="34" charset="0"/>
              <a:buChar char="•"/>
            </a:pPr>
            <a:r>
              <a:rPr lang="en-US" dirty="0"/>
              <a:t>remove birth certificate flag if applicable using Birth Certificate Flag Cancellation Request form</a:t>
            </a:r>
          </a:p>
          <a:p>
            <a:pPr marL="914400" lvl="2" indent="-514350">
              <a:buFont typeface="Arial" panose="020B0604020202020204" pitchFamily="34" charset="0"/>
              <a:buChar char="•"/>
            </a:pPr>
            <a:r>
              <a:rPr lang="en-US" dirty="0"/>
              <a:t>Follow up investigations to determine if other criminal activity contributed to the disappearance i.e., child abuse, etc.</a:t>
            </a:r>
          </a:p>
          <a:p>
            <a:pPr marL="0" lvl="2" indent="0">
              <a:buNone/>
            </a:pPr>
            <a:endParaRPr lang="en-US" sz="2800" dirty="0"/>
          </a:p>
          <a:p>
            <a:pPr marL="514350" lvl="1" indent="-514350">
              <a:buFont typeface="+mj-lt"/>
              <a:buAutoNum type="arabicParenR" startAt="9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9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1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200" b="1" dirty="0"/>
              <a:t>Endangered Person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Missing child &lt;13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Out of safety zone for age, developmental stage or mental/physical condition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Diminished mental capacity or suicidal tendencies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Prescription dependent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14350" lvl="1" indent="-514350">
              <a:buFont typeface="+mj-lt"/>
              <a:buAutoNum type="arabicParenR" startAt="9"/>
            </a:pPr>
            <a:endParaRPr lang="en-US" sz="32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4751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1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200" b="1" dirty="0"/>
              <a:t>Endangered Person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Potential foul play or sexual exploitation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In a life-threatening situation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Absent from home for 24 hours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With others considered dangerous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Absent inconsistent with normal patterns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14350" lvl="1" indent="-514350">
              <a:buFont typeface="+mj-lt"/>
              <a:buAutoNum type="arabicParenR" startAt="9"/>
            </a:pPr>
            <a:endParaRPr lang="en-US" sz="32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9726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Immediately </a:t>
            </a:r>
            <a:r>
              <a:rPr lang="en-US" dirty="0"/>
              <a:t>request entry of information into NCIC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Fill out Endangered Person Advisory Report form and forward to MPCH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Follow the procedures listed above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Contact State Police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State Police will determine if conditions are met and issue Endangered Person Advisory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32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6"/>
            </a:pPr>
            <a:r>
              <a:rPr lang="en-US" dirty="0"/>
              <a:t>When the endangered person is located, immediately notify State Police</a:t>
            </a:r>
          </a:p>
          <a:p>
            <a:pPr marL="914400" lvl="1" indent="-514350">
              <a:buFont typeface="+mj-lt"/>
              <a:buAutoNum type="arabicPeriod" startAt="6"/>
            </a:pPr>
            <a:r>
              <a:rPr lang="en-US" dirty="0"/>
              <a:t>Only the State Police can remove an Endangered Person Advisory.</a:t>
            </a:r>
          </a:p>
          <a:p>
            <a:pPr marL="914400" lvl="1" indent="-514350">
              <a:buFont typeface="+mj-lt"/>
              <a:buAutoNum type="arabicPeriod" startAt="6"/>
            </a:pPr>
            <a:r>
              <a:rPr lang="en-US" dirty="0"/>
              <a:t>Immediately request removal from NCIC and send information the MPCH.</a:t>
            </a:r>
          </a:p>
          <a:p>
            <a:pPr marL="914400" lvl="1" indent="-514350">
              <a:buFont typeface="+mj-lt"/>
              <a:buAutoNum type="arabicPeriod" startAt="6"/>
            </a:pPr>
            <a:endParaRPr lang="en-US" dirty="0"/>
          </a:p>
          <a:p>
            <a:pPr marL="914400" lvl="1" indent="-514350">
              <a:buFont typeface="+mj-lt"/>
              <a:buAutoNum type="arabicPeriod" startAt="6"/>
            </a:pPr>
            <a:endParaRPr lang="en-US" dirty="0"/>
          </a:p>
          <a:p>
            <a:pPr marL="514350" lvl="1" indent="-514350">
              <a:buFont typeface="+mj-lt"/>
              <a:buAutoNum type="arabicPeriod" startAt="6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3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1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200" b="1" dirty="0"/>
              <a:t>Amber Alerts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Age 17 or less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Evidence child abduction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Reason to believe child is in imminent danger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Specific information available about child or abductor to assist in expedient end to abduction</a:t>
            </a:r>
          </a:p>
          <a:p>
            <a:pPr marL="400050" lvl="1" indent="0">
              <a:buNone/>
            </a:pPr>
            <a:endParaRPr lang="en-US" sz="3200" dirty="0"/>
          </a:p>
          <a:p>
            <a:pPr marL="514350" lvl="1" indent="-514350">
              <a:buFont typeface="+mj-lt"/>
              <a:buAutoNum type="arabicParenR" startAt="9"/>
            </a:pPr>
            <a:endParaRPr lang="en-US" sz="32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65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the functions of the NM Missing Persons Clearinghouse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the procedures for conducting a basic missing persons investigation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the procedures for notifying appropriate organizations of a missing person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procedures for filing Amber Alert, Brittany Alert, Silver Alert and Endangered Persons Advisory.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proper forms to fill out for each missing persons category</a:t>
            </a:r>
          </a:p>
        </p:txBody>
      </p:sp>
    </p:spTree>
    <p:extLst>
      <p:ext uri="{BB962C8B-B14F-4D97-AF65-F5344CB8AC3E}">
        <p14:creationId xmlns:p14="http://schemas.microsoft.com/office/powerpoint/2010/main" val="3732085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Immediately </a:t>
            </a:r>
            <a:r>
              <a:rPr lang="en-US" dirty="0"/>
              <a:t>request entry of information into NCIC and MPCH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Notify authorized requester of Amber Alert System (in most cases….State Police)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authorized requestor will determine if the request meets stringent criteria and an Amber Alert may or may not be approved.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Amber Alerts are sent out region wide following existing protocol.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63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When the child is located, immediately notify the authorized requestor.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Only the authorized requestor can remove and Amber Alert.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Immediately request removal from NCIC and send information the MPCH.</a:t>
            </a:r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514350" lvl="1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05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b="1" dirty="0"/>
              <a:t>Silver Alert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Missing person whose whereabouts are unknown to the custodian or immediate family member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Age 50 or older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Clear indication that person has irreversible deterioration of intellectual faculties (Alzheimer’s, dementia, other degenerative brain disorder or brain injury)</a:t>
            </a:r>
          </a:p>
          <a:p>
            <a:pPr marL="514350" lvl="1" indent="-514350">
              <a:buFont typeface="+mj-lt"/>
              <a:buAutoNum type="arabicParenR" startAt="9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59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Immediately </a:t>
            </a:r>
            <a:r>
              <a:rPr lang="en-US" dirty="0"/>
              <a:t>request entry of information into NCIC and MPCH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Notify State Police for request for issuance of Silver Alert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State Police PIO will determine if the request meets criteria and a Silver Alert may or may not be approved.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Silver Alerts are sent out region wide following existing protocol.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2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When the person is located, immediately notify State Police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Only State Police can remove a Silver Alert.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Immediately request removal from NCIC and send information the MPCH.</a:t>
            </a:r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514350" lvl="1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96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1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US" sz="3200" dirty="0"/>
          </a:p>
          <a:p>
            <a:pPr marL="514350" lvl="1" indent="-514350">
              <a:buFont typeface="+mj-lt"/>
              <a:buAutoNum type="arabicParenR" startAt="9"/>
            </a:pPr>
            <a:endParaRPr lang="en-US" sz="32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  <a:p>
            <a:pPr marL="514350" indent="-514350">
              <a:buFont typeface="+mj-lt"/>
              <a:buAutoNum type="arabicParenR" startAt="7"/>
            </a:pP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8800"/>
            <a:ext cx="7848601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Font typeface="Wingdings 3" charset="2"/>
              <a:buChar char="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Font typeface="Wingdings 3" charset="2"/>
              <a:buChar char="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Font typeface="Wingdings 3" charset="2"/>
              <a:buChar char="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Font typeface="Wingdings 3" charset="2"/>
              <a:buChar char="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Font typeface="Wingdings 3" charset="2"/>
              <a:buChar char="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fontAlgn="auto">
              <a:buFont typeface="Wingdings 3" charset="2"/>
              <a:buNone/>
            </a:pPr>
            <a:r>
              <a:rPr lang="en-US" sz="3200" b="1" dirty="0"/>
              <a:t>Brittany Alerts</a:t>
            </a:r>
          </a:p>
          <a:p>
            <a:pPr marL="857250" lvl="1" indent="-457200" fontAlgn="auto">
              <a:buFont typeface="Arial" panose="020B0604020202020204" pitchFamily="34" charset="0"/>
              <a:buChar char="•"/>
            </a:pPr>
            <a:r>
              <a:rPr lang="en-US" sz="3200" dirty="0"/>
              <a:t>Missing person whose whereabouts are unknown</a:t>
            </a:r>
          </a:p>
          <a:p>
            <a:pPr marL="857250" lvl="1" indent="-457200" fontAlgn="auto">
              <a:buFont typeface="Arial" panose="020B0604020202020204" pitchFamily="34" charset="0"/>
              <a:buChar char="•"/>
            </a:pPr>
            <a:r>
              <a:rPr lang="en-US" sz="3200" dirty="0"/>
              <a:t>Clear indication of developmental disability</a:t>
            </a:r>
          </a:p>
          <a:p>
            <a:pPr marL="857250" lvl="1" indent="-457200" fontAlgn="auto">
              <a:buFont typeface="Arial" panose="020B0604020202020204" pitchFamily="34" charset="0"/>
              <a:buChar char="•"/>
            </a:pPr>
            <a:r>
              <a:rPr lang="en-US" sz="3200" dirty="0"/>
              <a:t>Person’s health or safety at risk</a:t>
            </a:r>
          </a:p>
          <a:p>
            <a:pPr marL="400050" lvl="1" indent="0" fontAlgn="auto">
              <a:buFont typeface="Wingdings 3" charset="2"/>
              <a:buNone/>
            </a:pPr>
            <a:endParaRPr lang="en-US" sz="3200" dirty="0"/>
          </a:p>
          <a:p>
            <a:pPr marL="514350" lvl="1" indent="-514350" fontAlgn="auto">
              <a:buFont typeface="+mj-lt"/>
              <a:buAutoNum type="arabicParenR" startAt="9"/>
            </a:pPr>
            <a:endParaRPr lang="en-US" sz="3200" dirty="0"/>
          </a:p>
          <a:p>
            <a:pPr marL="514350" indent="-514350" fontAlgn="auto">
              <a:buFont typeface="+mj-lt"/>
              <a:buAutoNum type="arabicParenR" startAt="7"/>
            </a:pPr>
            <a:endParaRPr lang="en-US" sz="3600" dirty="0"/>
          </a:p>
          <a:p>
            <a:pPr marL="514350" indent="-514350" fontAlgn="auto">
              <a:buFont typeface="+mj-lt"/>
              <a:buAutoNum type="arabicParenR" startAt="7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2960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Immediately </a:t>
            </a:r>
            <a:r>
              <a:rPr lang="en-US" dirty="0"/>
              <a:t>request entry of information into NCIC and MPCH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Notify State Police for request for issuance of Brittany Alert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State Police PIO will determine if the request meets criteria and a Brittany Alert may or may not be approved.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Brittany Alerts are sent out region wide following existing protocol.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50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1" cy="48006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When the person is located, immediately notify State Police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Only State Police can remove an Brittany Alert.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en-US" dirty="0"/>
              <a:t>Immediately request removal from NCIC and send information the MPCH.</a:t>
            </a:r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914400" lvl="1" indent="-514350">
              <a:buFont typeface="+mj-lt"/>
              <a:buAutoNum type="arabicPeriod" startAt="5"/>
            </a:pPr>
            <a:endParaRPr lang="en-US" dirty="0"/>
          </a:p>
          <a:p>
            <a:pPr marL="514350" lvl="1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76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Unidentified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are required to enter all information about unidentified bodies found in their jurisdiction into NCIC and MPCH</a:t>
            </a:r>
          </a:p>
          <a:p>
            <a:r>
              <a:rPr lang="en-US" dirty="0"/>
              <a:t>Include all available identifying features and description of body and clothing, jewelry etc.</a:t>
            </a:r>
          </a:p>
        </p:txBody>
      </p:sp>
    </p:spTree>
    <p:extLst>
      <p:ext uri="{BB962C8B-B14F-4D97-AF65-F5344CB8AC3E}">
        <p14:creationId xmlns:p14="http://schemas.microsoft.com/office/powerpoint/2010/main" val="2443017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MPCH Forms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399478"/>
            <a:ext cx="4098650" cy="54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6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r>
              <a:rPr lang="en-US" dirty="0"/>
              <a:t>The Missing Persons Information and Reporting Act: </a:t>
            </a:r>
          </a:p>
          <a:p>
            <a:pPr lvl="1"/>
            <a:r>
              <a:rPr lang="en-US" dirty="0"/>
              <a:t>29-15-1 through 29-15-12</a:t>
            </a:r>
          </a:p>
          <a:p>
            <a:pPr lvl="1"/>
            <a:r>
              <a:rPr lang="en-US" dirty="0"/>
              <a:t>Missing persons, Children, Endangered Brittany, Silver Alerts/Advisory</a:t>
            </a:r>
          </a:p>
          <a:p>
            <a:pPr lvl="1"/>
            <a:r>
              <a:rPr lang="en-US" dirty="0"/>
              <a:t>Clearinghouse function</a:t>
            </a:r>
          </a:p>
          <a:p>
            <a:pPr marL="290513" lvl="1"/>
            <a:r>
              <a:rPr lang="en-US" sz="3200" dirty="0"/>
              <a:t>AMBER	Alert Law: </a:t>
            </a:r>
          </a:p>
          <a:p>
            <a:pPr marL="690563" lvl="2"/>
            <a:r>
              <a:rPr lang="en-US" sz="2800" dirty="0"/>
              <a:t>29-15A-1 through 29-15A-5</a:t>
            </a:r>
          </a:p>
        </p:txBody>
      </p:sp>
    </p:spTree>
    <p:extLst>
      <p:ext uri="{BB962C8B-B14F-4D97-AF65-F5344CB8AC3E}">
        <p14:creationId xmlns:p14="http://schemas.microsoft.com/office/powerpoint/2010/main" val="1159063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1" cy="4267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NM Missing Person’s Clearinghouse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1-800-457-3463/505-827-9026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Fax: 505-827-3399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Email: dps.missingperson@state.nm.us</a:t>
            </a:r>
          </a:p>
          <a:p>
            <a:pPr marL="290513" lvl="1">
              <a:buFont typeface="Arial" panose="020B0604020202020204" pitchFamily="34" charset="0"/>
              <a:buChar char="•"/>
            </a:pPr>
            <a:r>
              <a:rPr lang="en-US" dirty="0"/>
              <a:t>FBI Duty Agent : 505-889-1300</a:t>
            </a:r>
          </a:p>
          <a:p>
            <a:pPr marL="290513" lvl="1">
              <a:buFont typeface="Arial" panose="020B0604020202020204" pitchFamily="34" charset="0"/>
              <a:buChar char="•"/>
            </a:pPr>
            <a:r>
              <a:rPr lang="en-US" dirty="0"/>
              <a:t>NM Vital Records/State Registrar</a:t>
            </a:r>
          </a:p>
          <a:p>
            <a:pPr marL="690563" lvl="2">
              <a:buFont typeface="Arial" panose="020B0604020202020204" pitchFamily="34" charset="0"/>
              <a:buChar char="•"/>
            </a:pPr>
            <a:r>
              <a:rPr lang="en-US" dirty="0"/>
              <a:t>1-866-534-0051/505-827-0121</a:t>
            </a:r>
          </a:p>
          <a:p>
            <a:pPr marL="690563" lvl="2">
              <a:buFont typeface="Arial" panose="020B0604020202020204" pitchFamily="34" charset="0"/>
              <a:buChar char="•"/>
            </a:pPr>
            <a:r>
              <a:rPr lang="en-US" dirty="0"/>
              <a:t>Fax: 505-827-1751</a:t>
            </a:r>
          </a:p>
          <a:p>
            <a:pPr marL="290513"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4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624110"/>
            <a:ext cx="7086601" cy="128089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29-15-7 NMSA Missing Persons –</a:t>
            </a:r>
            <a:br>
              <a:rPr lang="en-US" dirty="0"/>
            </a:br>
            <a:r>
              <a:rPr lang="en-US" dirty="0"/>
              <a:t>Law Enforcement Requirement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153400" cy="3777622"/>
          </a:xfrm>
        </p:spPr>
        <p:txBody>
          <a:bodyPr>
            <a:noAutofit/>
          </a:bodyPr>
          <a:lstStyle/>
          <a:p>
            <a:pPr eaLnBrk="1" hangingPunct="1">
              <a:buClr>
                <a:srgbClr val="7030A0"/>
              </a:buClr>
            </a:pPr>
            <a:r>
              <a:rPr lang="en-US" sz="2800" dirty="0"/>
              <a:t>Law Enforcement SHALL accept without delay/exception a report of missing person</a:t>
            </a:r>
          </a:p>
          <a:p>
            <a:pPr eaLnBrk="1" hangingPunct="1">
              <a:buClr>
                <a:srgbClr val="7030A0"/>
              </a:buClr>
            </a:pPr>
            <a:r>
              <a:rPr lang="en-US" sz="2800" dirty="0"/>
              <a:t>Shall, within two hours start an investigation</a:t>
            </a:r>
          </a:p>
          <a:p>
            <a:pPr eaLnBrk="1" hangingPunct="1">
              <a:buClr>
                <a:srgbClr val="7030A0"/>
              </a:buClr>
            </a:pPr>
            <a:r>
              <a:rPr lang="en-US" sz="2800" dirty="0"/>
              <a:t>Provide all info to the clearinghouse</a:t>
            </a:r>
          </a:p>
          <a:p>
            <a:pPr eaLnBrk="1" hangingPunct="1">
              <a:buClr>
                <a:srgbClr val="7030A0"/>
              </a:buClr>
            </a:pPr>
            <a:r>
              <a:rPr lang="en-US" sz="2800" dirty="0"/>
              <a:t>Enter name of the missing into clearinghouse/NCIC</a:t>
            </a:r>
          </a:p>
          <a:p>
            <a:pPr eaLnBrk="1" hangingPunct="1">
              <a:buClr>
                <a:srgbClr val="7030A0"/>
              </a:buClr>
            </a:pPr>
            <a:r>
              <a:rPr lang="en-US" sz="2800" dirty="0"/>
              <a:t>Determine if the person is endangered &amp; notify DPS</a:t>
            </a:r>
          </a:p>
          <a:p>
            <a:pPr marL="0" indent="0" eaLnBrk="1" hangingPunct="1">
              <a:buClr>
                <a:srgbClr val="7030A0"/>
              </a:buClr>
              <a:buNone/>
            </a:pP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7376" y="624110"/>
            <a:ext cx="7308023" cy="128089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29-15-7 NMSA Missing Persons –Law Enforcement Requirement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133600"/>
            <a:ext cx="7543800" cy="377762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Obtain follow-up information as soon as possible &amp; enter pertinent info into NCIC</a:t>
            </a:r>
          </a:p>
          <a:p>
            <a:pPr eaLnBrk="1" hangingPunct="1"/>
            <a:r>
              <a:rPr lang="en-US" dirty="0"/>
              <a:t>Enter detailed information regarding unidentified remains into NCIC</a:t>
            </a:r>
          </a:p>
          <a:p>
            <a:pPr eaLnBrk="1" hangingPunct="1"/>
            <a:r>
              <a:rPr lang="en-US" dirty="0"/>
              <a:t>Clearinghouse may already have the info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92509" y="381000"/>
            <a:ext cx="6927024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29-15-3 NMSA </a:t>
            </a:r>
            <a:br>
              <a:rPr lang="en-US" sz="4000" dirty="0"/>
            </a:br>
            <a:r>
              <a:rPr lang="en-US" sz="4000" dirty="0"/>
              <a:t>“The Clearinghouse”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8716"/>
            <a:ext cx="7848601" cy="479688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600" dirty="0"/>
              <a:t>Central repository of information regarding missing persons</a:t>
            </a:r>
          </a:p>
          <a:p>
            <a:pPr eaLnBrk="1" hangingPunct="1"/>
            <a:r>
              <a:rPr lang="en-US" sz="3600" dirty="0"/>
              <a:t>Created and maintained by DPS</a:t>
            </a:r>
          </a:p>
          <a:p>
            <a:pPr lvl="1"/>
            <a:r>
              <a:rPr lang="en-US" sz="2400" dirty="0"/>
              <a:t>DPS Law Enforcement Records Bureau</a:t>
            </a:r>
          </a:p>
          <a:p>
            <a:pPr marL="401638" lvl="1" indent="-401638"/>
            <a:r>
              <a:rPr lang="en-US" sz="3600" dirty="0"/>
              <a:t>Collect, process, maintain &amp; disseminate records on missing persons</a:t>
            </a:r>
          </a:p>
          <a:p>
            <a:pPr marL="401638" lvl="1" indent="-401638"/>
            <a:r>
              <a:rPr lang="en-US" sz="3600" dirty="0"/>
              <a:t>Compile stats on missing persons </a:t>
            </a:r>
          </a:p>
          <a:p>
            <a:pPr marL="401638" lvl="1" indent="-401638"/>
            <a:r>
              <a:rPr lang="en-US" sz="3600" dirty="0"/>
              <a:t>Provide training on missing persons</a:t>
            </a:r>
          </a:p>
          <a:p>
            <a:pPr marL="401638" lvl="1" indent="-401638"/>
            <a:r>
              <a:rPr lang="en-US" sz="3600" dirty="0"/>
              <a:t>Connected to NCIC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48601" cy="480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Each agency should have their own procedures for conducting a missing persons investigation.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Recommended procedures: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Telecommunications personnel who receive incoming reports concerning missing/endangered persons shall immediately, or as soon as practical: </a:t>
            </a:r>
          </a:p>
          <a:p>
            <a:pPr marL="969963" lvl="1" indent="0">
              <a:buNone/>
            </a:pPr>
            <a:r>
              <a:rPr lang="en-US" dirty="0"/>
              <a:t>a. Contact an officer/supervisor or criminal agent/supervisor to inform them of the incident.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48601" cy="3777622"/>
          </a:xfrm>
        </p:spPr>
        <p:txBody>
          <a:bodyPr rtlCol="0">
            <a:noAutofit/>
          </a:bodyPr>
          <a:lstStyle/>
          <a:p>
            <a:pPr lvl="1"/>
            <a:r>
              <a:rPr lang="en-US" dirty="0"/>
              <a:t>b. Obtain sufficient information from the reporting party to broadcast a “Be on the Lookout” (BOLO) alerting other officers about the circumstances of the adult/child disappearance.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3765370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377" y="624110"/>
            <a:ext cx="6927024" cy="671290"/>
          </a:xfrm>
        </p:spPr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1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Law enforcement personnel: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Immediately begin an investigation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/>
              <a:t>Obtain identification, clothing description, last known location, distinguishing marks other pertinent information and report for BOLO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/>
              <a:t>Provide summary of circumstances to </a:t>
            </a:r>
          </a:p>
          <a:p>
            <a:pPr marL="1771650" lvl="3" indent="-514350">
              <a:buFont typeface="Arial" panose="020B0604020202020204" pitchFamily="34" charset="0"/>
              <a:buChar char="•"/>
            </a:pPr>
            <a:r>
              <a:rPr lang="en-US" dirty="0"/>
              <a:t>Intra-agency</a:t>
            </a:r>
          </a:p>
          <a:p>
            <a:pPr marL="1771650" lvl="3" indent="-514350">
              <a:buFont typeface="Arial" panose="020B0604020202020204" pitchFamily="34" charset="0"/>
              <a:buChar char="•"/>
            </a:pPr>
            <a:r>
              <a:rPr lang="en-US" dirty="0"/>
              <a:t>Inter-agency</a:t>
            </a:r>
          </a:p>
          <a:p>
            <a:pPr marL="1771650" lvl="3" indent="-514350">
              <a:buFont typeface="Arial" panose="020B0604020202020204" pitchFamily="34" charset="0"/>
              <a:buChar char="•"/>
            </a:pPr>
            <a:r>
              <a:rPr lang="en-US" dirty="0"/>
              <a:t>FBI Duty Agent – (505) 889-1300</a:t>
            </a:r>
          </a:p>
        </p:txBody>
      </p:sp>
    </p:spTree>
    <p:extLst>
      <p:ext uri="{BB962C8B-B14F-4D97-AF65-F5344CB8AC3E}">
        <p14:creationId xmlns:p14="http://schemas.microsoft.com/office/powerpoint/2010/main" val="364880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18335</TotalTime>
  <Words>1230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Wingdings 3</vt:lpstr>
      <vt:lpstr>Office Theme</vt:lpstr>
      <vt:lpstr>Missing Persons, Brittany Alert, Silver Alert &amp; Amber Alert</vt:lpstr>
      <vt:lpstr>Objectives</vt:lpstr>
      <vt:lpstr>NM Statutes</vt:lpstr>
      <vt:lpstr>29-15-7 NMSA Missing Persons – Law Enforcement Requirement </vt:lpstr>
      <vt:lpstr>29-15-7 NMSA Missing Persons –Law Enforcement Requirement </vt:lpstr>
      <vt:lpstr>29-15-3 NMSA  “The Clearinghouse”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Unidentified Bodies</vt:lpstr>
      <vt:lpstr>Review MPCH Forms </vt:lpstr>
      <vt:lpstr>Important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Persons and Amber Alert</dc:title>
  <dc:creator>rshilling</dc:creator>
  <cp:lastModifiedBy>Alzaharna, Kelly, DPS</cp:lastModifiedBy>
  <cp:revision>102</cp:revision>
  <dcterms:created xsi:type="dcterms:W3CDTF">2010-08-04T15:19:32Z</dcterms:created>
  <dcterms:modified xsi:type="dcterms:W3CDTF">2022-02-07T21:38:59Z</dcterms:modified>
</cp:coreProperties>
</file>